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27"/>
  </p:notesMasterIdLst>
  <p:handoutMasterIdLst>
    <p:handoutMasterId r:id="rId28"/>
  </p:handoutMasterIdLst>
  <p:sldIdLst>
    <p:sldId id="337" r:id="rId3"/>
    <p:sldId id="310" r:id="rId4"/>
    <p:sldId id="298" r:id="rId5"/>
    <p:sldId id="281" r:id="rId6"/>
    <p:sldId id="317" r:id="rId7"/>
    <p:sldId id="318" r:id="rId8"/>
    <p:sldId id="323" r:id="rId9"/>
    <p:sldId id="333" r:id="rId10"/>
    <p:sldId id="334" r:id="rId11"/>
    <p:sldId id="324" r:id="rId12"/>
    <p:sldId id="326" r:id="rId13"/>
    <p:sldId id="325" r:id="rId14"/>
    <p:sldId id="319" r:id="rId15"/>
    <p:sldId id="327" r:id="rId16"/>
    <p:sldId id="328" r:id="rId17"/>
    <p:sldId id="299" r:id="rId18"/>
    <p:sldId id="330" r:id="rId19"/>
    <p:sldId id="329" r:id="rId20"/>
    <p:sldId id="331" r:id="rId21"/>
    <p:sldId id="306" r:id="rId22"/>
    <p:sldId id="316" r:id="rId23"/>
    <p:sldId id="335" r:id="rId24"/>
    <p:sldId id="284" r:id="rId25"/>
    <p:sldId id="336"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91" d="100"/>
          <a:sy n="91" d="100"/>
        </p:scale>
        <p:origin x="56" y="2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3D6240-B813-4BD1-AAEC-700886AD117C}" type="datetimeFigureOut">
              <a:rPr lang="en-AU" smtClean="0"/>
              <a:t>20/07/2020</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CC97016-0896-44B0-ACE8-D8BE4F7C11F9}" type="slidenum">
              <a:rPr lang="en-AU" smtClean="0"/>
              <a:t>‹#›</a:t>
            </a:fld>
            <a:endParaRPr lang="en-AU"/>
          </a:p>
        </p:txBody>
      </p:sp>
    </p:spTree>
    <p:extLst>
      <p:ext uri="{BB962C8B-B14F-4D97-AF65-F5344CB8AC3E}">
        <p14:creationId xmlns:p14="http://schemas.microsoft.com/office/powerpoint/2010/main" val="1408601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59" tIns="47780" rIns="95559" bIns="47780" rtlCol="0"/>
          <a:lstStyle>
            <a:lvl1pPr algn="l">
              <a:defRPr sz="13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5559" tIns="47780" rIns="95559" bIns="47780" rtlCol="0"/>
          <a:lstStyle>
            <a:lvl1pPr algn="r">
              <a:defRPr sz="1300"/>
            </a:lvl1pPr>
          </a:lstStyle>
          <a:p>
            <a:fld id="{71BD4573-58E7-4156-A133-2731F5F8D1A6}" type="datetimeFigureOut">
              <a:rPr lang="en-US" smtClean="0"/>
              <a:t>7/20/2020</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59" tIns="47780" rIns="95559" bIns="4778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5559" tIns="47780" rIns="95559" bIns="477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5"/>
            <a:ext cx="2945659" cy="498055"/>
          </a:xfrm>
          <a:prstGeom prst="rect">
            <a:avLst/>
          </a:prstGeom>
        </p:spPr>
        <p:txBody>
          <a:bodyPr vert="horz" lIns="95559" tIns="47780" rIns="95559" bIns="47780" rtlCol="0" anchor="b"/>
          <a:lstStyle>
            <a:lvl1pPr algn="l">
              <a:defRPr sz="1300"/>
            </a:lvl1pPr>
          </a:lstStyle>
          <a:p>
            <a:endParaRPr lang="en-US"/>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5559" tIns="47780" rIns="95559" bIns="47780" rtlCol="0" anchor="b"/>
          <a:lstStyle>
            <a:lvl1pPr algn="r">
              <a:defRPr sz="13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26860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11</a:t>
            </a:fld>
            <a:endParaRPr lang="en-US"/>
          </a:p>
        </p:txBody>
      </p:sp>
    </p:spTree>
    <p:extLst>
      <p:ext uri="{BB962C8B-B14F-4D97-AF65-F5344CB8AC3E}">
        <p14:creationId xmlns:p14="http://schemas.microsoft.com/office/powerpoint/2010/main" val="2554077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12</a:t>
            </a:fld>
            <a:endParaRPr lang="en-US"/>
          </a:p>
        </p:txBody>
      </p:sp>
    </p:spTree>
    <p:extLst>
      <p:ext uri="{BB962C8B-B14F-4D97-AF65-F5344CB8AC3E}">
        <p14:creationId xmlns:p14="http://schemas.microsoft.com/office/powerpoint/2010/main" val="3581327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13</a:t>
            </a:fld>
            <a:endParaRPr lang="en-US"/>
          </a:p>
        </p:txBody>
      </p:sp>
    </p:spTree>
    <p:extLst>
      <p:ext uri="{BB962C8B-B14F-4D97-AF65-F5344CB8AC3E}">
        <p14:creationId xmlns:p14="http://schemas.microsoft.com/office/powerpoint/2010/main" val="895204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14</a:t>
            </a:fld>
            <a:endParaRPr lang="en-US"/>
          </a:p>
        </p:txBody>
      </p:sp>
    </p:spTree>
    <p:extLst>
      <p:ext uri="{BB962C8B-B14F-4D97-AF65-F5344CB8AC3E}">
        <p14:creationId xmlns:p14="http://schemas.microsoft.com/office/powerpoint/2010/main" val="3032494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3012218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3850295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826326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18</a:t>
            </a:fld>
            <a:endParaRPr lang="en-US"/>
          </a:p>
        </p:txBody>
      </p:sp>
    </p:spTree>
    <p:extLst>
      <p:ext uri="{BB962C8B-B14F-4D97-AF65-F5344CB8AC3E}">
        <p14:creationId xmlns:p14="http://schemas.microsoft.com/office/powerpoint/2010/main" val="1326165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19</a:t>
            </a:fld>
            <a:endParaRPr lang="en-US"/>
          </a:p>
        </p:txBody>
      </p:sp>
    </p:spTree>
    <p:extLst>
      <p:ext uri="{BB962C8B-B14F-4D97-AF65-F5344CB8AC3E}">
        <p14:creationId xmlns:p14="http://schemas.microsoft.com/office/powerpoint/2010/main" val="139700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20</a:t>
            </a:fld>
            <a:endParaRPr lang="en-US"/>
          </a:p>
        </p:txBody>
      </p:sp>
    </p:spTree>
    <p:extLst>
      <p:ext uri="{BB962C8B-B14F-4D97-AF65-F5344CB8AC3E}">
        <p14:creationId xmlns:p14="http://schemas.microsoft.com/office/powerpoint/2010/main" val="264870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36747622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22</a:t>
            </a:fld>
            <a:endParaRPr lang="en-US"/>
          </a:p>
        </p:txBody>
      </p:sp>
    </p:spTree>
    <p:extLst>
      <p:ext uri="{BB962C8B-B14F-4D97-AF65-F5344CB8AC3E}">
        <p14:creationId xmlns:p14="http://schemas.microsoft.com/office/powerpoint/2010/main" val="1776468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23</a:t>
            </a:fld>
            <a:endParaRPr lang="en-US"/>
          </a:p>
        </p:txBody>
      </p:sp>
    </p:spTree>
    <p:extLst>
      <p:ext uri="{BB962C8B-B14F-4D97-AF65-F5344CB8AC3E}">
        <p14:creationId xmlns:p14="http://schemas.microsoft.com/office/powerpoint/2010/main" val="4093018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24</a:t>
            </a:fld>
            <a:endParaRPr lang="en-US"/>
          </a:p>
        </p:txBody>
      </p:sp>
    </p:spTree>
    <p:extLst>
      <p:ext uri="{BB962C8B-B14F-4D97-AF65-F5344CB8AC3E}">
        <p14:creationId xmlns:p14="http://schemas.microsoft.com/office/powerpoint/2010/main" val="3212297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3707760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5</a:t>
            </a:fld>
            <a:endParaRPr lang="en-US"/>
          </a:p>
        </p:txBody>
      </p:sp>
    </p:spTree>
    <p:extLst>
      <p:ext uri="{BB962C8B-B14F-4D97-AF65-F5344CB8AC3E}">
        <p14:creationId xmlns:p14="http://schemas.microsoft.com/office/powerpoint/2010/main" val="1972284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6</a:t>
            </a:fld>
            <a:endParaRPr lang="en-US"/>
          </a:p>
        </p:txBody>
      </p:sp>
    </p:spTree>
    <p:extLst>
      <p:ext uri="{BB962C8B-B14F-4D97-AF65-F5344CB8AC3E}">
        <p14:creationId xmlns:p14="http://schemas.microsoft.com/office/powerpoint/2010/main" val="335952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3616086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3966966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2507295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373082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30" name="Date Placeholder 29"/>
          <p:cNvSpPr>
            <a:spLocks noGrp="1"/>
          </p:cNvSpPr>
          <p:nvPr>
            <p:ph type="dt" sz="half" idx="10"/>
          </p:nvPr>
        </p:nvSpPr>
        <p:spPr/>
        <p:txBody>
          <a:bodyPr/>
          <a:lstStyle/>
          <a:p>
            <a:fld id="{021A1D30-C0A0-4124-A783-34D9F15FA0FE}" type="datetime1">
              <a:rPr lang="en-US" smtClean="0"/>
              <a:t>7/20/2020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cxnSp>
        <p:nvCxnSpPr>
          <p:cNvPr id="5" name="Straight Connector 4"/>
          <p:cNvCxnSpPr/>
          <p:nvPr/>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2D5871-AB0F-4B3D-8861-97E78CB7B47E}" type="datetime1">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418406-4C3F-4F3E-80BD-A22568EA37EB}" type="datetime1">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5F28077-7188-48C5-8679-2287FAC952E9}" type="datetime1">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DCB740-6776-4EE9-99FD-96D592FA5A23}" type="datetime1">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F6BD99-6FFD-46C5-B5E2-43A34BDA2566}" type="datetime1">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022678E-214C-4CF8-97C7-95015FB02960}" type="datetime1">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5660E0-FA77-4473-A859-74127B089143}" type="datetime1">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197C5C-1CD1-417D-A89C-14747F5222C7}" type="datetime1">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1359EFBB-CFA1-4AA8-9123-F0B52DBD84FE}" type="datetime1">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1"/>
                </a:solidFill>
              </a:defRPr>
            </a:lvl1pPr>
          </a:lstStyle>
          <a:p>
            <a:fld id="{61146459-E3C3-4969-9224-5ED50B492D17}" type="datetime1">
              <a:rPr lang="en-US" smtClean="0"/>
              <a:t>7/20/2020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1"/>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1"/>
                </a:solidFill>
              </a:defRPr>
            </a:lvl1pPr>
          </a:lstStyle>
          <a:p>
            <a:fld id="{401CF334-2D5C-4859-84A6-CA7E6E43FAEB}" type="slidenum">
              <a:rPr lang="en-US" smtClean="0"/>
              <a:pPr/>
              <a:t>‹#›</a:t>
            </a:fld>
            <a:endParaRPr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c.ymcdn.com/sites/www.aazv.org/resource/resmgr/IDM/IDM_Macropod_Herpesvirus_201.pdf%20Accessed%2011/7/%202016" TargetMode="External"/><Relationship Id="rId4" Type="http://schemas.openxmlformats.org/officeDocument/2006/relationships/hyperlink" Target="http://wildlifehealthaustralia.net.au/Portals/0/Documents/FactSheets/Herpesviruses%20(Macropods)%2012%20Feb%202013%20(1.1).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BBF181-B40B-4FC9-ADFA-E67111D4CE1B}"/>
              </a:ext>
            </a:extLst>
          </p:cNvPr>
          <p:cNvSpPr>
            <a:spLocks noGrp="1"/>
          </p:cNvSpPr>
          <p:nvPr>
            <p:ph idx="1"/>
          </p:nvPr>
        </p:nvSpPr>
        <p:spPr/>
        <p:txBody>
          <a:bodyPr/>
          <a:lstStyle/>
          <a:p>
            <a:endParaRPr lang="en-AU"/>
          </a:p>
        </p:txBody>
      </p:sp>
      <p:sp>
        <p:nvSpPr>
          <p:cNvPr id="3" name="Title 2">
            <a:extLst>
              <a:ext uri="{FF2B5EF4-FFF2-40B4-BE49-F238E27FC236}">
                <a16:creationId xmlns:a16="http://schemas.microsoft.com/office/drawing/2014/main" id="{67B4EADA-590A-46BC-86B7-3F8C82CFE27E}"/>
              </a:ext>
            </a:extLst>
          </p:cNvPr>
          <p:cNvSpPr>
            <a:spLocks noGrp="1"/>
          </p:cNvSpPr>
          <p:nvPr>
            <p:ph type="title"/>
          </p:nvPr>
        </p:nvSpPr>
        <p:spPr>
          <a:xfrm>
            <a:off x="819005" y="3649712"/>
            <a:ext cx="10972800" cy="1143000"/>
          </a:xfrm>
        </p:spPr>
        <p:txBody>
          <a:bodyPr/>
          <a:lstStyle/>
          <a:p>
            <a:endParaRPr lang="en-AU" dirty="0"/>
          </a:p>
        </p:txBody>
      </p:sp>
      <p:pic>
        <p:nvPicPr>
          <p:cNvPr id="4" name="Picture 3" descr="A kangaroo standing on grass&#10;&#10;Description automatically generated">
            <a:extLst>
              <a:ext uri="{FF2B5EF4-FFF2-40B4-BE49-F238E27FC236}">
                <a16:creationId xmlns:a16="http://schemas.microsoft.com/office/drawing/2014/main" id="{FE4094B6-622A-4FEB-B2E8-660EAEC8E21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3968" y="0"/>
            <a:ext cx="12191999" cy="6857990"/>
          </a:xfrm>
          <a:prstGeom prst="rect">
            <a:avLst/>
          </a:prstGeom>
        </p:spPr>
      </p:pic>
      <p:sp>
        <p:nvSpPr>
          <p:cNvPr id="5" name="TextBox 4">
            <a:extLst>
              <a:ext uri="{FF2B5EF4-FFF2-40B4-BE49-F238E27FC236}">
                <a16:creationId xmlns:a16="http://schemas.microsoft.com/office/drawing/2014/main" id="{65536B8A-3F80-4381-BDAD-D9B85E1B7BB0}"/>
              </a:ext>
            </a:extLst>
          </p:cNvPr>
          <p:cNvSpPr txBox="1"/>
          <p:nvPr/>
        </p:nvSpPr>
        <p:spPr>
          <a:xfrm>
            <a:off x="3953250" y="422363"/>
            <a:ext cx="5322317" cy="707886"/>
          </a:xfrm>
          <a:prstGeom prst="rect">
            <a:avLst/>
          </a:prstGeom>
          <a:noFill/>
          <a:ln>
            <a:solidFill>
              <a:schemeClr val="bg2"/>
            </a:solidFill>
          </a:ln>
        </p:spPr>
        <p:txBody>
          <a:bodyPr wrap="square" rtlCol="0">
            <a:spAutoFit/>
          </a:bodyPr>
          <a:lstStyle/>
          <a:p>
            <a:r>
              <a:rPr lang="en-AU" sz="4000" b="1" dirty="0">
                <a:solidFill>
                  <a:schemeClr val="accent3"/>
                </a:solidFill>
              </a:rPr>
              <a:t>Herpesvirus infection</a:t>
            </a:r>
          </a:p>
        </p:txBody>
      </p:sp>
    </p:spTree>
    <p:extLst>
      <p:ext uri="{BB962C8B-B14F-4D97-AF65-F5344CB8AC3E}">
        <p14:creationId xmlns:p14="http://schemas.microsoft.com/office/powerpoint/2010/main" val="145936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43035" y="149596"/>
            <a:ext cx="1182953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Possumwood Experience: Initial Observation</a:t>
            </a:r>
          </a:p>
        </p:txBody>
      </p:sp>
      <p:sp>
        <p:nvSpPr>
          <p:cNvPr id="7" name="TextBox 6"/>
          <p:cNvSpPr txBox="1"/>
          <p:nvPr/>
        </p:nvSpPr>
        <p:spPr>
          <a:xfrm>
            <a:off x="4212492" y="908799"/>
            <a:ext cx="7979507" cy="4801314"/>
          </a:xfrm>
          <a:prstGeom prst="rect">
            <a:avLst/>
          </a:prstGeom>
          <a:noFill/>
          <a:ln>
            <a:noFill/>
          </a:ln>
        </p:spPr>
        <p:txBody>
          <a:bodyPr wrap="square" rtlCol="0">
            <a:spAutoFit/>
          </a:bodyPr>
          <a:lstStyle/>
          <a:p>
            <a:endParaRPr lang="en-AU" sz="1000" dirty="0"/>
          </a:p>
          <a:p>
            <a:pPr lvl="1" indent="-457200">
              <a:buFont typeface="Arial" panose="020B0604020202020204" pitchFamily="34" charset="0"/>
              <a:buChar char="•"/>
            </a:pPr>
            <a:r>
              <a:rPr lang="en-AU" sz="2800" dirty="0"/>
              <a:t>First observed 13 years ago</a:t>
            </a:r>
          </a:p>
          <a:p>
            <a:pPr marL="360000" lvl="1"/>
            <a:endParaRPr lang="en-AU" sz="1000" dirty="0"/>
          </a:p>
          <a:p>
            <a:pPr lvl="1" indent="-457200">
              <a:buFont typeface="Arial" panose="020B0604020202020204" pitchFamily="34" charset="0"/>
              <a:buChar char="•"/>
            </a:pPr>
            <a:r>
              <a:rPr lang="en-AU" sz="2800" dirty="0"/>
              <a:t>Toby – 15 kg EG - </a:t>
            </a:r>
            <a:r>
              <a:rPr lang="en-AU" sz="2800" dirty="0" err="1"/>
              <a:t>homesite</a:t>
            </a:r>
            <a:r>
              <a:rPr lang="en-AU" sz="2800" dirty="0"/>
              <a:t> (soft) release</a:t>
            </a:r>
          </a:p>
          <a:p>
            <a:pPr marL="360000" lvl="1"/>
            <a:endParaRPr lang="en-AU" sz="1000" dirty="0"/>
          </a:p>
          <a:p>
            <a:pPr lvl="1" indent="-457200">
              <a:buFont typeface="Arial" panose="020B0604020202020204" pitchFamily="34" charset="0"/>
              <a:buChar char="•"/>
            </a:pPr>
            <a:r>
              <a:rPr lang="en-AU" sz="2800" dirty="0"/>
              <a:t>Illness signs – sneezing, clear discharge </a:t>
            </a:r>
          </a:p>
          <a:p>
            <a:pPr marL="360000" lvl="1"/>
            <a:r>
              <a:rPr lang="en-AU" sz="2800" dirty="0"/>
              <a:t>from eyes and nostrils, vigorous nose rubbing </a:t>
            </a:r>
          </a:p>
          <a:p>
            <a:pPr marL="360000" lvl="1"/>
            <a:r>
              <a:rPr lang="en-AU" sz="2800" dirty="0"/>
              <a:t>with forepaws</a:t>
            </a:r>
          </a:p>
          <a:p>
            <a:pPr marL="360000" lvl="1"/>
            <a:endParaRPr lang="en-AU" sz="1000" dirty="0"/>
          </a:p>
          <a:p>
            <a:pPr lvl="1" indent="-457200">
              <a:buFont typeface="Arial" panose="020B0604020202020204" pitchFamily="34" charset="0"/>
              <a:buChar char="•"/>
            </a:pPr>
            <a:r>
              <a:rPr lang="en-AU" sz="2800" dirty="0"/>
              <a:t>Other EG Kangaroos released with Toby were observed with the same signs (</a:t>
            </a:r>
            <a:r>
              <a:rPr lang="en-AU" sz="2800" dirty="0" err="1"/>
              <a:t>eg</a:t>
            </a:r>
            <a:r>
              <a:rPr lang="en-AU" sz="2800" dirty="0"/>
              <a:t> Lizzie)</a:t>
            </a:r>
          </a:p>
          <a:p>
            <a:pPr marL="360000" lvl="1"/>
            <a:endParaRPr lang="en-AU" sz="1000" dirty="0"/>
          </a:p>
          <a:p>
            <a:pPr lvl="1" indent="-457200">
              <a:buFont typeface="Arial" panose="020B0604020202020204" pitchFamily="34" charset="0"/>
              <a:buChar char="•"/>
            </a:pPr>
            <a:r>
              <a:rPr lang="en-AU" sz="2800" dirty="0"/>
              <a:t>Uneventful recovery – no treatment required.</a:t>
            </a:r>
          </a:p>
          <a:p>
            <a:pPr marL="914400" lvl="1" indent="-457200">
              <a:buFont typeface="Wingdings" panose="05000000000000000000" pitchFamily="2" charset="2"/>
              <a:buChar char="Ø"/>
            </a:pPr>
            <a:endParaRPr lang="en-AU" sz="32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035" y="1711570"/>
            <a:ext cx="4109818" cy="2466160"/>
          </a:xfrm>
          <a:prstGeom prst="rect">
            <a:avLst/>
          </a:prstGeom>
        </p:spPr>
      </p:pic>
    </p:spTree>
    <p:extLst>
      <p:ext uri="{BB962C8B-B14F-4D97-AF65-F5344CB8AC3E}">
        <p14:creationId xmlns:p14="http://schemas.microsoft.com/office/powerpoint/2010/main" val="218636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914767" y="0"/>
            <a:ext cx="9089293"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Possumwood: Further Episodes</a:t>
            </a:r>
          </a:p>
        </p:txBody>
      </p:sp>
      <p:sp>
        <p:nvSpPr>
          <p:cNvPr id="5" name="TextBox 4"/>
          <p:cNvSpPr txBox="1"/>
          <p:nvPr/>
        </p:nvSpPr>
        <p:spPr>
          <a:xfrm>
            <a:off x="-125047" y="769441"/>
            <a:ext cx="11980985" cy="5632311"/>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Episodes of the same symptoms as well as fever </a:t>
            </a:r>
          </a:p>
          <a:p>
            <a:r>
              <a:rPr lang="en-AU" sz="3200" dirty="0"/>
              <a:t>	and lethargy were occasionally observed </a:t>
            </a:r>
          </a:p>
          <a:p>
            <a:r>
              <a:rPr lang="en-AU" sz="3200" dirty="0"/>
              <a:t>	in EG Kangaroos in enclosures at </a:t>
            </a:r>
          </a:p>
          <a:p>
            <a:r>
              <a:rPr lang="en-AU" sz="3200" dirty="0"/>
              <a:t>	Possumwood over the next few years.</a:t>
            </a:r>
          </a:p>
          <a:p>
            <a:endParaRPr lang="en-AU" sz="1000" dirty="0"/>
          </a:p>
          <a:p>
            <a:pPr marL="457200" indent="-457200">
              <a:buFont typeface="Arial" panose="020B0604020202020204" pitchFamily="34" charset="0"/>
              <a:buChar char="•"/>
            </a:pPr>
            <a:r>
              <a:rPr lang="en-AU" sz="3200" dirty="0"/>
              <a:t>All affected EG macropods recovered </a:t>
            </a:r>
          </a:p>
          <a:p>
            <a:r>
              <a:rPr lang="en-AU" sz="3200" dirty="0"/>
              <a:t>	uneventfully without treatment</a:t>
            </a:r>
          </a:p>
          <a:p>
            <a:endParaRPr lang="en-AU" sz="1000" dirty="0"/>
          </a:p>
          <a:p>
            <a:endParaRPr lang="en-AU" sz="1000" dirty="0"/>
          </a:p>
          <a:p>
            <a:pPr marL="2571750" lvl="5" indent="-285750">
              <a:buFont typeface="Arial" panose="020B0604020202020204" pitchFamily="34" charset="0"/>
              <a:buChar char="•"/>
            </a:pPr>
            <a:r>
              <a:rPr lang="en-AU" sz="3200" dirty="0"/>
              <a:t>All affected macropods were &gt; 5kg.</a:t>
            </a:r>
          </a:p>
          <a:p>
            <a:pPr lvl="5"/>
            <a:endParaRPr lang="en-AU" sz="1000" dirty="0"/>
          </a:p>
          <a:p>
            <a:pPr marL="2571750" lvl="5" indent="-285750">
              <a:buFont typeface="Arial" panose="020B0604020202020204" pitchFamily="34" charset="0"/>
              <a:buChar char="•"/>
            </a:pPr>
            <a:r>
              <a:rPr lang="en-AU" sz="3200" dirty="0"/>
              <a:t> Several EG females released at </a:t>
            </a:r>
          </a:p>
          <a:p>
            <a:pPr lvl="5"/>
            <a:r>
              <a:rPr lang="en-AU" sz="3200" dirty="0"/>
              <a:t>Possumwood have been observed for 11 years </a:t>
            </a:r>
          </a:p>
          <a:p>
            <a:pPr lvl="5"/>
            <a:r>
              <a:rPr lang="en-AU" sz="3200" dirty="0"/>
              <a:t>and not had a reoccurrence of the illness.</a:t>
            </a:r>
          </a:p>
        </p:txBody>
      </p:sp>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5400000">
            <a:off x="8683797" y="1696846"/>
            <a:ext cx="4515482" cy="2500923"/>
          </a:xfrm>
          <a:prstGeom prst="rect">
            <a:avLst/>
          </a:prstGeom>
        </p:spPr>
      </p:pic>
      <p:sp>
        <p:nvSpPr>
          <p:cNvPr id="8" name="TextBox 7"/>
          <p:cNvSpPr txBox="1"/>
          <p:nvPr/>
        </p:nvSpPr>
        <p:spPr>
          <a:xfrm>
            <a:off x="10464802" y="5284924"/>
            <a:ext cx="1445846" cy="400110"/>
          </a:xfrm>
          <a:prstGeom prst="rect">
            <a:avLst/>
          </a:prstGeom>
          <a:noFill/>
          <a:ln>
            <a:noFill/>
          </a:ln>
        </p:spPr>
        <p:txBody>
          <a:bodyPr wrap="square" rtlCol="0">
            <a:spAutoFit/>
          </a:bodyPr>
          <a:lstStyle/>
          <a:p>
            <a:r>
              <a:rPr lang="en-AU" sz="2000" dirty="0"/>
              <a:t>Poppy</a:t>
            </a:r>
          </a:p>
        </p:txBody>
      </p:sp>
    </p:spTree>
    <p:extLst>
      <p:ext uri="{BB962C8B-B14F-4D97-AF65-F5344CB8AC3E}">
        <p14:creationId xmlns:p14="http://schemas.microsoft.com/office/powerpoint/2010/main" val="3789485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002348" y="-66972"/>
            <a:ext cx="10554727" cy="769441"/>
          </a:xfrm>
          <a:prstGeom prst="rect">
            <a:avLst/>
          </a:prstGeom>
          <a:noFill/>
          <a:ln>
            <a:solidFill>
              <a:schemeClr val="bg2"/>
            </a:solidFill>
          </a:ln>
        </p:spPr>
        <p:txBody>
          <a:bodyPr wrap="square" rtlCol="0">
            <a:spAutoFit/>
          </a:bodyPr>
          <a:lstStyle/>
          <a:p>
            <a:r>
              <a:rPr lang="en-AU" sz="4400" b="1" dirty="0">
                <a:solidFill>
                  <a:schemeClr val="accent1">
                    <a:lumMod val="75000"/>
                  </a:schemeClr>
                </a:solidFill>
                <a:latin typeface="Century" panose="02040604050505020304" pitchFamily="18" charset="0"/>
              </a:rPr>
              <a:t>Possumwood: Initial Fatal Episode </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
        <p:nvSpPr>
          <p:cNvPr id="5" name="TextBox 4"/>
          <p:cNvSpPr txBox="1"/>
          <p:nvPr/>
        </p:nvSpPr>
        <p:spPr>
          <a:xfrm>
            <a:off x="117232" y="1047261"/>
            <a:ext cx="12129476" cy="5170646"/>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In 2011 small joeys (&lt;3kg) were exposed to older macropods who had the virus.</a:t>
            </a:r>
          </a:p>
          <a:p>
            <a:endParaRPr lang="en-AU" sz="1000" dirty="0"/>
          </a:p>
          <a:p>
            <a:pPr marL="285750" indent="-285750">
              <a:buFont typeface="Arial" panose="020B0604020202020204" pitchFamily="34" charset="0"/>
              <a:buChar char="•"/>
            </a:pPr>
            <a:r>
              <a:rPr lang="en-AU" sz="3200" dirty="0"/>
              <a:t>These joeys (some raised from 500gm) had no previous exposure to the herpesvirus, had immature immune systems and no protective antibodies from mother’s milk.</a:t>
            </a:r>
          </a:p>
          <a:p>
            <a:pPr marL="2114550" lvl="4" indent="-285750">
              <a:buFont typeface="Arial" panose="020B0604020202020204" pitchFamily="34" charset="0"/>
              <a:buChar char="•"/>
            </a:pPr>
            <a:r>
              <a:rPr lang="en-AU" sz="3200" dirty="0"/>
              <a:t>One by one these joeys started to show symptoms of the herpesvirus infection.</a:t>
            </a:r>
          </a:p>
          <a:p>
            <a:pPr marL="2114550" lvl="4" indent="-285750">
              <a:buFont typeface="Arial" panose="020B0604020202020204" pitchFamily="34" charset="0"/>
              <a:buChar char="•"/>
            </a:pPr>
            <a:r>
              <a:rPr lang="en-AU" sz="3200" dirty="0"/>
              <a:t>12 of the 15 joeys died despite veterinary involvement, IV antibiotics and fluids, and other supportive care.</a:t>
            </a:r>
          </a:p>
          <a:p>
            <a:pPr marL="2114550" lvl="4" indent="-285750">
              <a:buFont typeface="Arial" panose="020B0604020202020204" pitchFamily="34" charset="0"/>
              <a:buChar char="•"/>
            </a:pPr>
            <a:r>
              <a:rPr lang="en-AU" sz="3200" dirty="0"/>
              <a:t>The disease became known locally as kangaroo flu.</a:t>
            </a:r>
          </a:p>
        </p:txBody>
      </p:sp>
    </p:spTree>
    <p:extLst>
      <p:ext uri="{BB962C8B-B14F-4D97-AF65-F5344CB8AC3E}">
        <p14:creationId xmlns:p14="http://schemas.microsoft.com/office/powerpoint/2010/main" val="198349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53716" y="-105677"/>
            <a:ext cx="11938284" cy="738664"/>
          </a:xfrm>
          <a:prstGeom prst="rect">
            <a:avLst/>
          </a:prstGeom>
          <a:noFill/>
          <a:ln>
            <a:noFill/>
          </a:ln>
        </p:spPr>
        <p:txBody>
          <a:bodyPr wrap="square" rtlCol="0">
            <a:spAutoFit/>
          </a:bodyPr>
          <a:lstStyle/>
          <a:p>
            <a:r>
              <a:rPr lang="en-AU" sz="4200" b="1" dirty="0">
                <a:solidFill>
                  <a:schemeClr val="accent1">
                    <a:lumMod val="75000"/>
                  </a:schemeClr>
                </a:solidFill>
                <a:latin typeface="Century" panose="02040604050505020304" pitchFamily="18" charset="0"/>
              </a:rPr>
              <a:t>Possumwood: Second and Final Fatal Episode</a:t>
            </a:r>
          </a:p>
        </p:txBody>
      </p:sp>
      <p:sp>
        <p:nvSpPr>
          <p:cNvPr id="7" name="TextBox 6"/>
          <p:cNvSpPr txBox="1"/>
          <p:nvPr/>
        </p:nvSpPr>
        <p:spPr>
          <a:xfrm>
            <a:off x="128668" y="781162"/>
            <a:ext cx="12063331" cy="5724644"/>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The virus affected another group of small joeys (&lt;3kg). Sophie the first of the group developed signs of the disease  and died.</a:t>
            </a:r>
          </a:p>
          <a:p>
            <a:endParaRPr lang="en-AU" sz="1000" dirty="0"/>
          </a:p>
          <a:p>
            <a:pPr marL="457200" indent="-457200">
              <a:buFont typeface="Arial" panose="020B0604020202020204" pitchFamily="34" charset="0"/>
              <a:buChar char="•"/>
            </a:pPr>
            <a:r>
              <a:rPr lang="en-AU" sz="2800" dirty="0"/>
              <a:t>The decision was made to trial a human herpes antiviral called Valaciclovir. This was based on: (1) observations of nasal, cloacal and eye ulcers in EG previously; (2) the correlation with similar signs in human herpesvirus infections.</a:t>
            </a:r>
          </a:p>
          <a:p>
            <a:endParaRPr lang="en-AU" sz="1000" dirty="0"/>
          </a:p>
          <a:p>
            <a:pPr marL="2286000" lvl="4" indent="-457200">
              <a:buFont typeface="Arial" panose="020B0604020202020204" pitchFamily="34" charset="0"/>
              <a:buChar char="•"/>
            </a:pPr>
            <a:r>
              <a:rPr lang="en-AU" sz="2800" dirty="0"/>
              <a:t>As soon as a joey showed signs of the disease, </a:t>
            </a:r>
            <a:r>
              <a:rPr lang="en-AU" sz="2800" dirty="0" err="1"/>
              <a:t>Valaciclovir</a:t>
            </a:r>
            <a:r>
              <a:rPr lang="en-AU" sz="2800" dirty="0"/>
              <a:t> was commenced.  The joeys stopped sneezing in three days and recovered uneventfully and didn’t require other treatment. </a:t>
            </a:r>
          </a:p>
          <a:p>
            <a:pPr lvl="4"/>
            <a:endParaRPr lang="en-AU" sz="1000" dirty="0"/>
          </a:p>
          <a:p>
            <a:pPr marL="2286000" lvl="4" indent="-457200">
              <a:buFont typeface="Arial" panose="020B0604020202020204" pitchFamily="34" charset="0"/>
              <a:buChar char="•"/>
            </a:pPr>
            <a:r>
              <a:rPr lang="en-AU" sz="2800" dirty="0"/>
              <a:t>Sophie was the last small joey to die from the herpesvirus at Possumwood.</a:t>
            </a:r>
          </a:p>
        </p:txBody>
      </p:sp>
    </p:spTree>
    <p:extLst>
      <p:ext uri="{BB962C8B-B14F-4D97-AF65-F5344CB8AC3E}">
        <p14:creationId xmlns:p14="http://schemas.microsoft.com/office/powerpoint/2010/main" val="8216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938585" y="110519"/>
            <a:ext cx="5533293"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Virus Identification</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04697" y="3083476"/>
            <a:ext cx="10187303" cy="3774524"/>
          </a:xfrm>
          <a:prstGeom prst="rect">
            <a:avLst/>
          </a:prstGeom>
        </p:spPr>
      </p:pic>
      <p:sp>
        <p:nvSpPr>
          <p:cNvPr id="8" name="TextBox 7"/>
          <p:cNvSpPr txBox="1"/>
          <p:nvPr/>
        </p:nvSpPr>
        <p:spPr>
          <a:xfrm>
            <a:off x="148492" y="1000369"/>
            <a:ext cx="11965354" cy="2554545"/>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In 2014 Heidi (2kg EG) was observed sneezing. A viral nasal swab was taken and </a:t>
            </a:r>
            <a:r>
              <a:rPr lang="en-AU" sz="3200" dirty="0" err="1"/>
              <a:t>Valaciclovir</a:t>
            </a:r>
            <a:r>
              <a:rPr lang="en-AU" sz="3200" dirty="0"/>
              <a:t> was commenced immediately. The disease did not progress and she made a full recovery. The Herpesvirus PCR was positive for the presence of herpesvirus DNA.</a:t>
            </a:r>
          </a:p>
        </p:txBody>
      </p:sp>
    </p:spTree>
    <p:extLst>
      <p:ext uri="{BB962C8B-B14F-4D97-AF65-F5344CB8AC3E}">
        <p14:creationId xmlns:p14="http://schemas.microsoft.com/office/powerpoint/2010/main" val="68090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002348" y="0"/>
            <a:ext cx="10582031" cy="769441"/>
          </a:xfrm>
          <a:prstGeom prst="rect">
            <a:avLst/>
          </a:prstGeom>
          <a:noFill/>
          <a:ln>
            <a:noFill/>
          </a:ln>
        </p:spPr>
        <p:txBody>
          <a:bodyPr wrap="square" rtlCol="0">
            <a:spAutoFit/>
          </a:bodyPr>
          <a:lstStyle/>
          <a:p>
            <a:r>
              <a:rPr lang="en-AU" sz="4400" b="1" dirty="0" err="1">
                <a:solidFill>
                  <a:schemeClr val="accent1">
                    <a:lumMod val="75000"/>
                  </a:schemeClr>
                </a:solidFill>
                <a:latin typeface="Century" panose="02040604050505020304" pitchFamily="18" charset="0"/>
              </a:rPr>
              <a:t>Valaciclovir</a:t>
            </a:r>
            <a:r>
              <a:rPr lang="en-AU" sz="4400" b="1" dirty="0">
                <a:solidFill>
                  <a:schemeClr val="accent1">
                    <a:lumMod val="75000"/>
                  </a:schemeClr>
                </a:solidFill>
                <a:latin typeface="Century" panose="02040604050505020304" pitchFamily="18" charset="0"/>
              </a:rPr>
              <a:t> as Suppressive Treatment</a:t>
            </a:r>
          </a:p>
        </p:txBody>
      </p:sp>
      <p:sp>
        <p:nvSpPr>
          <p:cNvPr id="7" name="TextBox 6"/>
          <p:cNvSpPr txBox="1"/>
          <p:nvPr/>
        </p:nvSpPr>
        <p:spPr>
          <a:xfrm>
            <a:off x="235587" y="769441"/>
            <a:ext cx="11781976" cy="3354765"/>
          </a:xfrm>
          <a:prstGeom prst="rect">
            <a:avLst/>
          </a:prstGeom>
          <a:noFill/>
          <a:ln>
            <a:noFill/>
          </a:ln>
        </p:spPr>
        <p:txBody>
          <a:bodyPr wrap="square" rtlCol="0">
            <a:spAutoFit/>
          </a:bodyPr>
          <a:lstStyle/>
          <a:p>
            <a:pPr marL="457200" indent="-457200">
              <a:buFont typeface="Arial" panose="020B0604020202020204" pitchFamily="34" charset="0"/>
              <a:buChar char="•"/>
            </a:pPr>
            <a:r>
              <a:rPr lang="en-AU" sz="3200" dirty="0"/>
              <a:t>Small joeys being raised with Heidi were given a suppressive dose of </a:t>
            </a:r>
            <a:r>
              <a:rPr lang="en-AU" sz="3200" dirty="0" err="1"/>
              <a:t>Valaciclovir</a:t>
            </a:r>
            <a:r>
              <a:rPr lang="en-AU" sz="3200" dirty="0"/>
              <a:t> and did not develop signs of the disease.</a:t>
            </a:r>
          </a:p>
          <a:p>
            <a:endParaRPr lang="en-AU" sz="1000" dirty="0"/>
          </a:p>
          <a:p>
            <a:pPr marL="457200" indent="-457200">
              <a:buFont typeface="Arial" panose="020B0604020202020204" pitchFamily="34" charset="0"/>
              <a:buChar char="•"/>
            </a:pPr>
            <a:r>
              <a:rPr lang="en-AU" sz="3200" dirty="0"/>
              <a:t>They appeared to develop immunity to the virus as they did not show signs of the disease when later exposed to the virus.</a:t>
            </a:r>
          </a:p>
          <a:p>
            <a:endParaRPr lang="en-AU" sz="1000" dirty="0"/>
          </a:p>
          <a:p>
            <a:pPr marL="457200" indent="-457200">
              <a:buFont typeface="Arial" panose="020B0604020202020204" pitchFamily="34" charset="0"/>
              <a:buChar char="•"/>
            </a:pPr>
            <a:r>
              <a:rPr lang="en-AU" sz="3200" dirty="0"/>
              <a:t>Subsequently </a:t>
            </a:r>
            <a:r>
              <a:rPr lang="en-AU" sz="3200" dirty="0" err="1"/>
              <a:t>Valaciclovir</a:t>
            </a:r>
            <a:r>
              <a:rPr lang="en-AU" sz="3200" dirty="0"/>
              <a:t> has been </a:t>
            </a:r>
          </a:p>
          <a:p>
            <a:r>
              <a:rPr lang="en-AU" sz="3200" dirty="0"/>
              <a:t>     used successfully by other local carers. </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41810" y="4123336"/>
            <a:ext cx="3119561" cy="2735535"/>
          </a:xfrm>
          <a:prstGeom prst="rect">
            <a:avLst/>
          </a:prstGeom>
        </p:spPr>
      </p:pic>
      <p:sp>
        <p:nvSpPr>
          <p:cNvPr id="5" name="TextBox 4"/>
          <p:cNvSpPr txBox="1"/>
          <p:nvPr/>
        </p:nvSpPr>
        <p:spPr>
          <a:xfrm>
            <a:off x="5110219" y="4235891"/>
            <a:ext cx="3714750" cy="1292662"/>
          </a:xfrm>
          <a:prstGeom prst="rect">
            <a:avLst/>
          </a:prstGeom>
          <a:noFill/>
          <a:ln>
            <a:noFill/>
          </a:ln>
        </p:spPr>
        <p:txBody>
          <a:bodyPr wrap="square" rtlCol="0">
            <a:spAutoFit/>
          </a:bodyPr>
          <a:lstStyle/>
          <a:p>
            <a:r>
              <a:rPr lang="en-AU" sz="2000" dirty="0"/>
              <a:t>Heidi-12 months after treatment with </a:t>
            </a:r>
            <a:r>
              <a:rPr lang="en-AU" sz="2000" dirty="0" err="1"/>
              <a:t>Valaciclovir</a:t>
            </a:r>
            <a:r>
              <a:rPr lang="en-AU" sz="2000" dirty="0"/>
              <a:t> and f</a:t>
            </a:r>
            <a:r>
              <a:rPr lang="en-AU" dirty="0"/>
              <a:t>ull recovery from the herpesvirus</a:t>
            </a:r>
          </a:p>
        </p:txBody>
      </p:sp>
      <p:pic>
        <p:nvPicPr>
          <p:cNvPr id="8" name="Picture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16200000">
            <a:off x="8610634" y="3333669"/>
            <a:ext cx="3867376" cy="3181285"/>
          </a:xfrm>
          <a:prstGeom prst="rect">
            <a:avLst/>
          </a:prstGeom>
        </p:spPr>
      </p:pic>
      <p:sp>
        <p:nvSpPr>
          <p:cNvPr id="9" name="TextBox 8"/>
          <p:cNvSpPr txBox="1"/>
          <p:nvPr/>
        </p:nvSpPr>
        <p:spPr>
          <a:xfrm>
            <a:off x="6371304" y="5711299"/>
            <a:ext cx="2582376" cy="646331"/>
          </a:xfrm>
          <a:prstGeom prst="rect">
            <a:avLst/>
          </a:prstGeom>
          <a:noFill/>
          <a:ln>
            <a:noFill/>
          </a:ln>
        </p:spPr>
        <p:txBody>
          <a:bodyPr wrap="square" rtlCol="0">
            <a:spAutoFit/>
          </a:bodyPr>
          <a:lstStyle/>
          <a:p>
            <a:r>
              <a:rPr lang="en-AU" dirty="0"/>
              <a:t>Spencer received suppressive treatment</a:t>
            </a:r>
          </a:p>
        </p:txBody>
      </p:sp>
    </p:spTree>
    <p:extLst>
      <p:ext uri="{BB962C8B-B14F-4D97-AF65-F5344CB8AC3E}">
        <p14:creationId xmlns:p14="http://schemas.microsoft.com/office/powerpoint/2010/main" val="38546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3360"/>
            <a:ext cx="1960474" cy="2304640"/>
          </a:xfrm>
          <a:prstGeom prst="rect">
            <a:avLst/>
          </a:prstGeom>
        </p:spPr>
      </p:pic>
      <p:sp>
        <p:nvSpPr>
          <p:cNvPr id="3" name="TextBox 2"/>
          <p:cNvSpPr txBox="1"/>
          <p:nvPr/>
        </p:nvSpPr>
        <p:spPr>
          <a:xfrm>
            <a:off x="2100086" y="163169"/>
            <a:ext cx="5988050" cy="584775"/>
          </a:xfrm>
          <a:prstGeom prst="rect">
            <a:avLst/>
          </a:prstGeom>
          <a:noFill/>
          <a:ln>
            <a:noFill/>
          </a:ln>
        </p:spPr>
        <p:txBody>
          <a:bodyPr wrap="square" rtlCol="0">
            <a:spAutoFit/>
          </a:bodyPr>
          <a:lstStyle/>
          <a:p>
            <a:endParaRPr lang="en-AU" sz="3200" b="1" dirty="0">
              <a:solidFill>
                <a:schemeClr val="accent1">
                  <a:lumMod val="50000"/>
                </a:schemeClr>
              </a:solidFill>
            </a:endParaRPr>
          </a:p>
        </p:txBody>
      </p:sp>
      <p:sp>
        <p:nvSpPr>
          <p:cNvPr id="4" name="TextBox 3"/>
          <p:cNvSpPr txBox="1"/>
          <p:nvPr/>
        </p:nvSpPr>
        <p:spPr>
          <a:xfrm>
            <a:off x="4212116" y="0"/>
            <a:ext cx="3556376" cy="769441"/>
          </a:xfrm>
          <a:prstGeom prst="rect">
            <a:avLst/>
          </a:prstGeom>
          <a:noFill/>
          <a:ln>
            <a:noFill/>
          </a:ln>
        </p:spPr>
        <p:txBody>
          <a:bodyPr wrap="square" rtlCol="0">
            <a:spAutoFit/>
          </a:bodyPr>
          <a:lstStyle/>
          <a:p>
            <a:r>
              <a:rPr lang="en-AU" sz="4400" b="1" dirty="0">
                <a:solidFill>
                  <a:schemeClr val="accent3">
                    <a:lumMod val="50000"/>
                  </a:schemeClr>
                </a:solidFill>
                <a:latin typeface="+mj-lt"/>
              </a:rPr>
              <a:t>Medication</a:t>
            </a:r>
          </a:p>
        </p:txBody>
      </p:sp>
      <p:sp>
        <p:nvSpPr>
          <p:cNvPr id="5" name="TextBox 4"/>
          <p:cNvSpPr txBox="1"/>
          <p:nvPr/>
        </p:nvSpPr>
        <p:spPr>
          <a:xfrm>
            <a:off x="85970" y="769441"/>
            <a:ext cx="1210603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 Nucleoside Analogue antivirals </a:t>
            </a:r>
          </a:p>
        </p:txBody>
      </p:sp>
      <p:graphicFrame>
        <p:nvGraphicFramePr>
          <p:cNvPr id="9" name="Table 8"/>
          <p:cNvGraphicFramePr>
            <a:graphicFrameLocks noGrp="1"/>
          </p:cNvGraphicFramePr>
          <p:nvPr>
            <p:extLst>
              <p:ext uri="{D42A27DB-BD31-4B8C-83A1-F6EECF244321}">
                <p14:modId xmlns:p14="http://schemas.microsoft.com/office/powerpoint/2010/main" val="2293515480"/>
              </p:ext>
            </p:extLst>
          </p:nvPr>
        </p:nvGraphicFramePr>
        <p:xfrm>
          <a:off x="908050" y="1575058"/>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r>
                        <a:rPr lang="en-AU" dirty="0"/>
                        <a:t>Generic</a:t>
                      </a:r>
                    </a:p>
                  </a:txBody>
                  <a:tcPr/>
                </a:tc>
                <a:tc>
                  <a:txBody>
                    <a:bodyPr/>
                    <a:lstStyle/>
                    <a:p>
                      <a:r>
                        <a:rPr lang="en-AU" dirty="0"/>
                        <a:t>Brand</a:t>
                      </a:r>
                    </a:p>
                  </a:txBody>
                  <a:tcPr/>
                </a:tc>
                <a:tc>
                  <a:txBody>
                    <a:bodyPr/>
                    <a:lstStyle/>
                    <a:p>
                      <a:r>
                        <a:rPr lang="en-AU" dirty="0"/>
                        <a:t>Active form in cells</a:t>
                      </a:r>
                    </a:p>
                  </a:txBody>
                  <a:tcPr/>
                </a:tc>
                <a:extLst>
                  <a:ext uri="{0D108BD9-81ED-4DB2-BD59-A6C34878D82A}">
                    <a16:rowId xmlns:a16="http://schemas.microsoft.com/office/drawing/2014/main" val="10000"/>
                  </a:ext>
                </a:extLst>
              </a:tr>
              <a:tr h="370840">
                <a:tc>
                  <a:txBody>
                    <a:bodyPr/>
                    <a:lstStyle/>
                    <a:p>
                      <a:r>
                        <a:rPr lang="en-AU" dirty="0" err="1"/>
                        <a:t>Aciclovir</a:t>
                      </a:r>
                      <a:endParaRPr lang="en-AU" dirty="0"/>
                    </a:p>
                  </a:txBody>
                  <a:tcPr/>
                </a:tc>
                <a:tc>
                  <a:txBody>
                    <a:bodyPr/>
                    <a:lstStyle/>
                    <a:p>
                      <a:r>
                        <a:rPr lang="en-AU" dirty="0" err="1"/>
                        <a:t>Zovirax</a:t>
                      </a:r>
                      <a:endParaRPr lang="en-AU" dirty="0"/>
                    </a:p>
                  </a:txBody>
                  <a:tcPr/>
                </a:tc>
                <a:tc>
                  <a:txBody>
                    <a:bodyPr/>
                    <a:lstStyle/>
                    <a:p>
                      <a:r>
                        <a:rPr lang="en-AU" dirty="0" err="1"/>
                        <a:t>Aciclovir</a:t>
                      </a:r>
                      <a:endParaRPr lang="en-AU" dirty="0"/>
                    </a:p>
                  </a:txBody>
                  <a:tcPr/>
                </a:tc>
                <a:extLst>
                  <a:ext uri="{0D108BD9-81ED-4DB2-BD59-A6C34878D82A}">
                    <a16:rowId xmlns:a16="http://schemas.microsoft.com/office/drawing/2014/main" val="10001"/>
                  </a:ext>
                </a:extLst>
              </a:tr>
              <a:tr h="370840">
                <a:tc>
                  <a:txBody>
                    <a:bodyPr/>
                    <a:lstStyle/>
                    <a:p>
                      <a:r>
                        <a:rPr lang="en-AU" dirty="0" err="1"/>
                        <a:t>Valaciclovir</a:t>
                      </a:r>
                      <a:endParaRPr lang="en-AU" dirty="0"/>
                    </a:p>
                  </a:txBody>
                  <a:tcPr/>
                </a:tc>
                <a:tc>
                  <a:txBody>
                    <a:bodyPr/>
                    <a:lstStyle/>
                    <a:p>
                      <a:r>
                        <a:rPr lang="en-AU" dirty="0"/>
                        <a:t>Valtrex</a:t>
                      </a:r>
                    </a:p>
                  </a:txBody>
                  <a:tcPr/>
                </a:tc>
                <a:tc>
                  <a:txBody>
                    <a:bodyPr/>
                    <a:lstStyle/>
                    <a:p>
                      <a:r>
                        <a:rPr lang="en-AU" dirty="0" err="1"/>
                        <a:t>Aciclovir</a:t>
                      </a:r>
                      <a:endParaRPr lang="en-AU" dirty="0"/>
                    </a:p>
                  </a:txBody>
                  <a:tcPr/>
                </a:tc>
                <a:extLst>
                  <a:ext uri="{0D108BD9-81ED-4DB2-BD59-A6C34878D82A}">
                    <a16:rowId xmlns:a16="http://schemas.microsoft.com/office/drawing/2014/main" val="10002"/>
                  </a:ext>
                </a:extLst>
              </a:tr>
              <a:tr h="370840">
                <a:tc>
                  <a:txBody>
                    <a:bodyPr/>
                    <a:lstStyle/>
                    <a:p>
                      <a:r>
                        <a:rPr lang="en-AU" dirty="0" err="1"/>
                        <a:t>Famciclovir</a:t>
                      </a:r>
                      <a:endParaRPr lang="en-AU" dirty="0"/>
                    </a:p>
                  </a:txBody>
                  <a:tcPr/>
                </a:tc>
                <a:tc>
                  <a:txBody>
                    <a:bodyPr/>
                    <a:lstStyle/>
                    <a:p>
                      <a:r>
                        <a:rPr lang="en-AU" dirty="0" err="1"/>
                        <a:t>Famvir</a:t>
                      </a:r>
                      <a:endParaRPr lang="en-AU" dirty="0"/>
                    </a:p>
                  </a:txBody>
                  <a:tcPr/>
                </a:tc>
                <a:tc>
                  <a:txBody>
                    <a:bodyPr/>
                    <a:lstStyle/>
                    <a:p>
                      <a:r>
                        <a:rPr lang="en-AU" dirty="0" err="1"/>
                        <a:t>Penciclovir</a:t>
                      </a:r>
                      <a:endParaRPr lang="en-AU" dirty="0"/>
                    </a:p>
                  </a:txBody>
                  <a:tcPr/>
                </a:tc>
                <a:extLst>
                  <a:ext uri="{0D108BD9-81ED-4DB2-BD59-A6C34878D82A}">
                    <a16:rowId xmlns:a16="http://schemas.microsoft.com/office/drawing/2014/main" val="10003"/>
                  </a:ext>
                </a:extLst>
              </a:tr>
            </a:tbl>
          </a:graphicData>
        </a:graphic>
      </p:graphicFrame>
      <p:sp>
        <p:nvSpPr>
          <p:cNvPr id="10" name="TextBox 9"/>
          <p:cNvSpPr txBox="1"/>
          <p:nvPr/>
        </p:nvSpPr>
        <p:spPr>
          <a:xfrm>
            <a:off x="2209800" y="3428927"/>
            <a:ext cx="9715500" cy="156966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a:t>
            </a:r>
            <a:r>
              <a:rPr lang="en-AU" sz="3200" dirty="0" err="1"/>
              <a:t>Aciclovir</a:t>
            </a:r>
            <a:r>
              <a:rPr lang="en-AU" sz="3200" dirty="0"/>
              <a:t> and </a:t>
            </a:r>
            <a:r>
              <a:rPr lang="en-AU" sz="3200" dirty="0" err="1"/>
              <a:t>Penciclovir</a:t>
            </a:r>
            <a:r>
              <a:rPr lang="en-AU" sz="3200" dirty="0"/>
              <a:t> are phosphorylated in the host cells by a herpesvirus enzyme – thymidine kinase. Hence the specificity for herpesviruses. </a:t>
            </a:r>
          </a:p>
        </p:txBody>
      </p:sp>
    </p:spTree>
    <p:extLst>
      <p:ext uri="{BB962C8B-B14F-4D97-AF65-F5344CB8AC3E}">
        <p14:creationId xmlns:p14="http://schemas.microsoft.com/office/powerpoint/2010/main" val="373841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213394" y="175240"/>
            <a:ext cx="4835231" cy="769441"/>
          </a:xfrm>
          <a:prstGeom prst="rect">
            <a:avLst/>
          </a:prstGeom>
          <a:noFill/>
          <a:ln>
            <a:noFill/>
          </a:ln>
        </p:spPr>
        <p:txBody>
          <a:bodyPr wrap="square" rtlCol="0">
            <a:spAutoFit/>
          </a:bodyPr>
          <a:lstStyle/>
          <a:p>
            <a:r>
              <a:rPr lang="en-AU" sz="4400" b="1" dirty="0">
                <a:solidFill>
                  <a:schemeClr val="accent3">
                    <a:lumMod val="50000"/>
                  </a:schemeClr>
                </a:solidFill>
              </a:rPr>
              <a:t>Medication </a:t>
            </a:r>
            <a:r>
              <a:rPr lang="en-AU" sz="4400" b="1" dirty="0" err="1">
                <a:solidFill>
                  <a:schemeClr val="accent3">
                    <a:lumMod val="50000"/>
                  </a:schemeClr>
                </a:solidFill>
              </a:rPr>
              <a:t>Cont</a:t>
            </a:r>
            <a:endParaRPr lang="en-AU" sz="4400" b="1" dirty="0">
              <a:solidFill>
                <a:schemeClr val="accent3">
                  <a:lumMod val="50000"/>
                </a:schemeClr>
              </a:solidFill>
            </a:endParaRPr>
          </a:p>
        </p:txBody>
      </p:sp>
      <p:sp>
        <p:nvSpPr>
          <p:cNvPr id="7" name="TextBox 6"/>
          <p:cNvSpPr txBox="1"/>
          <p:nvPr/>
        </p:nvSpPr>
        <p:spPr>
          <a:xfrm>
            <a:off x="266701" y="944681"/>
            <a:ext cx="11925299" cy="5324535"/>
          </a:xfrm>
          <a:prstGeom prst="rect">
            <a:avLst/>
          </a:prstGeom>
          <a:noFill/>
          <a:ln>
            <a:noFill/>
          </a:ln>
        </p:spPr>
        <p:txBody>
          <a:bodyPr wrap="square" rtlCol="0">
            <a:spAutoFit/>
          </a:bodyPr>
          <a:lstStyle/>
          <a:p>
            <a:pPr marL="457200" indent="-457200">
              <a:buFont typeface="Arial" panose="020B0604020202020204" pitchFamily="34" charset="0"/>
              <a:buChar char="•"/>
            </a:pPr>
            <a:r>
              <a:rPr lang="en-AU" sz="3200" dirty="0"/>
              <a:t>The active triphosphate form of the medication competes with one of the normal bases (the building blocks for DNA) for incorporation into the DNA chain.</a:t>
            </a:r>
          </a:p>
          <a:p>
            <a:endParaRPr lang="en-AU" sz="1000" dirty="0"/>
          </a:p>
          <a:p>
            <a:pPr marL="457200" indent="-457200">
              <a:buFont typeface="Arial" panose="020B0604020202020204" pitchFamily="34" charset="0"/>
              <a:buChar char="•"/>
            </a:pPr>
            <a:r>
              <a:rPr lang="en-AU" sz="3200" dirty="0"/>
              <a:t>The viral DNA polymerase enzyme cannot </a:t>
            </a:r>
          </a:p>
          <a:p>
            <a:r>
              <a:rPr lang="en-AU" sz="3200" dirty="0"/>
              <a:t>     continue to elongate the DNA chain and </a:t>
            </a:r>
          </a:p>
          <a:p>
            <a:r>
              <a:rPr lang="en-AU" sz="3200" dirty="0"/>
              <a:t>     hence viral replication stops.</a:t>
            </a:r>
          </a:p>
          <a:p>
            <a:endParaRPr lang="en-AU" sz="1000" dirty="0"/>
          </a:p>
          <a:p>
            <a:pPr marL="2286000" lvl="4" indent="-457200">
              <a:buFont typeface="Arial" panose="020B0604020202020204" pitchFamily="34" charset="0"/>
              <a:buChar char="•"/>
            </a:pPr>
            <a:r>
              <a:rPr lang="en-AU" sz="3200" dirty="0"/>
              <a:t>Medication MUST be used early</a:t>
            </a:r>
          </a:p>
          <a:p>
            <a:pPr lvl="4"/>
            <a:r>
              <a:rPr lang="en-AU" sz="3200" dirty="0"/>
              <a:t>     at the first sign of a herpesvirus </a:t>
            </a:r>
          </a:p>
          <a:p>
            <a:pPr lvl="4"/>
            <a:r>
              <a:rPr lang="en-AU" sz="3200" dirty="0"/>
              <a:t>     infection – less than 48 hours </a:t>
            </a:r>
          </a:p>
          <a:p>
            <a:pPr lvl="4"/>
            <a:r>
              <a:rPr lang="en-AU" sz="3200" dirty="0"/>
              <a:t>     after symptoms start.</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62318" y="2191560"/>
            <a:ext cx="3529682" cy="4619625"/>
          </a:xfrm>
          <a:prstGeom prst="rect">
            <a:avLst/>
          </a:prstGeom>
        </p:spPr>
      </p:pic>
    </p:spTree>
    <p:extLst>
      <p:ext uri="{BB962C8B-B14F-4D97-AF65-F5344CB8AC3E}">
        <p14:creationId xmlns:p14="http://schemas.microsoft.com/office/powerpoint/2010/main" val="56819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581476" y="137140"/>
            <a:ext cx="505777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Why </a:t>
            </a:r>
            <a:r>
              <a:rPr lang="en-AU" sz="4400" b="1" dirty="0" err="1">
                <a:solidFill>
                  <a:schemeClr val="accent1">
                    <a:lumMod val="75000"/>
                  </a:schemeClr>
                </a:solidFill>
                <a:latin typeface="Century" panose="02040604050505020304" pitchFamily="18" charset="0"/>
              </a:rPr>
              <a:t>Valaciclovir</a:t>
            </a:r>
            <a:r>
              <a:rPr lang="en-AU" sz="4400" b="1" dirty="0">
                <a:solidFill>
                  <a:schemeClr val="accent1">
                    <a:lumMod val="75000"/>
                  </a:schemeClr>
                </a:solidFill>
                <a:latin typeface="Century" panose="02040604050505020304" pitchFamily="18" charset="0"/>
              </a:rPr>
              <a:t>?</a:t>
            </a:r>
          </a:p>
        </p:txBody>
      </p:sp>
      <p:sp>
        <p:nvSpPr>
          <p:cNvPr id="7" name="TextBox 6"/>
          <p:cNvSpPr txBox="1"/>
          <p:nvPr/>
        </p:nvSpPr>
        <p:spPr>
          <a:xfrm>
            <a:off x="123825" y="847594"/>
            <a:ext cx="11944349" cy="4832092"/>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 </a:t>
            </a:r>
            <a:r>
              <a:rPr lang="en-AU" sz="3200" dirty="0"/>
              <a:t>Most common herpes antiviral used in humans</a:t>
            </a:r>
          </a:p>
          <a:p>
            <a:endParaRPr lang="en-AU" sz="1000" dirty="0"/>
          </a:p>
          <a:p>
            <a:endParaRPr lang="en-AU" sz="1000" dirty="0"/>
          </a:p>
          <a:p>
            <a:pPr marL="457200" indent="-457200">
              <a:buFont typeface="Arial" panose="020B0604020202020204" pitchFamily="34" charset="0"/>
              <a:buChar char="•"/>
            </a:pPr>
            <a:r>
              <a:rPr lang="en-AU" sz="3200" dirty="0"/>
              <a:t>What about </a:t>
            </a:r>
            <a:r>
              <a:rPr lang="en-AU" sz="3200" dirty="0" err="1"/>
              <a:t>Famciclovir</a:t>
            </a:r>
            <a:r>
              <a:rPr lang="en-AU" sz="3200" dirty="0"/>
              <a:t>? – OTC with pharmacist advice for cold sores.</a:t>
            </a:r>
          </a:p>
          <a:p>
            <a:r>
              <a:rPr lang="en-AU" sz="3200" dirty="0"/>
              <a:t> </a:t>
            </a:r>
            <a:endParaRPr lang="en-AU" sz="1000" dirty="0"/>
          </a:p>
          <a:p>
            <a:pPr marL="457200" indent="-457200">
              <a:buFont typeface="Arial" panose="020B0604020202020204" pitchFamily="34" charset="0"/>
              <a:buChar char="•"/>
            </a:pPr>
            <a:r>
              <a:rPr lang="en-AU" sz="3200" dirty="0"/>
              <a:t>Cost: Valaciclovir – 42 x500mg tablets for shingles is $25 on private script; Famciclovir – 3x 500mg tablets for cold sores $16.95 OTC.</a:t>
            </a:r>
          </a:p>
          <a:p>
            <a:pPr marL="457200" indent="-457200">
              <a:buFont typeface="Arial" panose="020B0604020202020204" pitchFamily="34" charset="0"/>
              <a:buChar char="•"/>
            </a:pPr>
            <a:endParaRPr lang="en-AU" sz="3200" dirty="0"/>
          </a:p>
          <a:p>
            <a:pPr marL="914400" lvl="1" indent="-457200">
              <a:buFont typeface="Wingdings" panose="05000000000000000000" pitchFamily="2" charset="2"/>
              <a:buChar char="Ø"/>
            </a:pPr>
            <a:endParaRPr lang="en-AU" sz="3200" dirty="0"/>
          </a:p>
        </p:txBody>
      </p:sp>
    </p:spTree>
    <p:extLst>
      <p:ext uri="{BB962C8B-B14F-4D97-AF65-F5344CB8AC3E}">
        <p14:creationId xmlns:p14="http://schemas.microsoft.com/office/powerpoint/2010/main" val="191953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028950" y="175240"/>
            <a:ext cx="5238750"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Medication Dosage</a:t>
            </a:r>
          </a:p>
        </p:txBody>
      </p:sp>
      <p:sp>
        <p:nvSpPr>
          <p:cNvPr id="7" name="TextBox 6"/>
          <p:cNvSpPr txBox="1"/>
          <p:nvPr/>
        </p:nvSpPr>
        <p:spPr>
          <a:xfrm>
            <a:off x="71121" y="1099005"/>
            <a:ext cx="12120879" cy="2246769"/>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err="1"/>
              <a:t>Valaciclovir</a:t>
            </a:r>
            <a:endParaRPr lang="en-AU" sz="2800" dirty="0"/>
          </a:p>
          <a:p>
            <a:pPr marL="914400" lvl="1" indent="-457200">
              <a:buFont typeface="Wingdings" panose="05000000000000000000" pitchFamily="2" charset="2"/>
              <a:buChar char="Ø"/>
            </a:pPr>
            <a:r>
              <a:rPr lang="en-AU" sz="2800" dirty="0"/>
              <a:t>Human dose for shingles is 2x500mg tablets 3xdaily (TDS) for 7 days.</a:t>
            </a:r>
          </a:p>
          <a:p>
            <a:pPr marL="914400" lvl="1" indent="-457200">
              <a:buFont typeface="Wingdings" panose="05000000000000000000" pitchFamily="2" charset="2"/>
              <a:buChar char="Ø"/>
            </a:pPr>
            <a:r>
              <a:rPr lang="en-AU" sz="2800" dirty="0"/>
              <a:t> Joey dose: Crush 1x500mg tablet and suspend in 15ml cooled boiled water. </a:t>
            </a:r>
            <a:r>
              <a:rPr lang="en-AU" sz="2800"/>
              <a:t>Use 0.5ml/kg </a:t>
            </a:r>
            <a:r>
              <a:rPr lang="en-AU" sz="2800" dirty="0"/>
              <a:t>of the shaken suspension TDS for 7 days. Keep in fridge for use same day. </a:t>
            </a:r>
            <a:r>
              <a:rPr lang="en-AU" sz="2800" dirty="0" err="1"/>
              <a:t>Apporox</a:t>
            </a:r>
            <a:r>
              <a:rPr lang="en-AU" sz="2800" dirty="0"/>
              <a:t> 1/ 60</a:t>
            </a:r>
            <a:r>
              <a:rPr lang="en-AU" sz="2800" baseline="30000" dirty="0"/>
              <a:t>th</a:t>
            </a:r>
            <a:r>
              <a:rPr lang="en-AU" sz="2800" dirty="0"/>
              <a:t> of human dose.</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
        <p:nvSpPr>
          <p:cNvPr id="5" name="TextBox 4"/>
          <p:cNvSpPr txBox="1"/>
          <p:nvPr/>
        </p:nvSpPr>
        <p:spPr>
          <a:xfrm>
            <a:off x="2004697" y="3345774"/>
            <a:ext cx="9906001" cy="3170099"/>
          </a:xfrm>
          <a:prstGeom prst="rect">
            <a:avLst/>
          </a:prstGeom>
          <a:noFill/>
          <a:ln>
            <a:noFill/>
          </a:ln>
        </p:spPr>
        <p:txBody>
          <a:bodyPr wrap="square" rtlCol="0">
            <a:spAutoFit/>
          </a:bodyPr>
          <a:lstStyle/>
          <a:p>
            <a:pPr marL="285750" indent="-285750">
              <a:buFont typeface="Arial" panose="020B0604020202020204" pitchFamily="34" charset="0"/>
              <a:buChar char="•"/>
            </a:pPr>
            <a:r>
              <a:rPr lang="en-AU" sz="2800" dirty="0" err="1"/>
              <a:t>Famciclovir</a:t>
            </a:r>
            <a:endParaRPr lang="en-AU" sz="2800" dirty="0"/>
          </a:p>
          <a:p>
            <a:pPr marL="914400" lvl="1" indent="-457200">
              <a:buFont typeface="Wingdings" panose="05000000000000000000" pitchFamily="2" charset="2"/>
              <a:buChar char="Ø"/>
            </a:pPr>
            <a:r>
              <a:rPr lang="en-AU" sz="2800" dirty="0"/>
              <a:t>Human dose for shingles is 1x250mg tablet TDS for 7 days.</a:t>
            </a:r>
          </a:p>
          <a:p>
            <a:pPr marL="914400" lvl="1" indent="-457200">
              <a:buFont typeface="Wingdings" panose="05000000000000000000" pitchFamily="2" charset="2"/>
              <a:buChar char="Ø"/>
            </a:pPr>
            <a:r>
              <a:rPr lang="en-AU" sz="2800" dirty="0"/>
              <a:t>Joey dose. Crush ¼ x 500mg tablet and prepare and use as described above. </a:t>
            </a:r>
          </a:p>
          <a:p>
            <a:pPr lvl="1"/>
            <a:r>
              <a:rPr lang="en-AU" sz="2800" dirty="0"/>
              <a:t>.</a:t>
            </a:r>
          </a:p>
          <a:p>
            <a:pPr marL="457200" indent="-457200">
              <a:buFont typeface="Wingdings" panose="05000000000000000000" pitchFamily="2" charset="2"/>
              <a:buChar char="Ø"/>
            </a:pPr>
            <a:endParaRPr lang="en-AU" sz="3200" dirty="0"/>
          </a:p>
        </p:txBody>
      </p:sp>
    </p:spTree>
    <p:extLst>
      <p:ext uri="{BB962C8B-B14F-4D97-AF65-F5344CB8AC3E}">
        <p14:creationId xmlns:p14="http://schemas.microsoft.com/office/powerpoint/2010/main" val="259929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4102608"/>
            <a:ext cx="2343912" cy="2755392"/>
          </a:xfrm>
          <a:prstGeom prst="rect">
            <a:avLst/>
          </a:prstGeom>
        </p:spPr>
      </p:pic>
      <p:sp>
        <p:nvSpPr>
          <p:cNvPr id="4" name="TextBox 3"/>
          <p:cNvSpPr txBox="1"/>
          <p:nvPr/>
        </p:nvSpPr>
        <p:spPr>
          <a:xfrm>
            <a:off x="5534025" y="1582093"/>
            <a:ext cx="1676400" cy="461665"/>
          </a:xfrm>
          <a:prstGeom prst="rect">
            <a:avLst/>
          </a:prstGeom>
          <a:noFill/>
          <a:ln>
            <a:solidFill>
              <a:schemeClr val="bg2"/>
            </a:solidFill>
          </a:ln>
        </p:spPr>
        <p:txBody>
          <a:bodyPr wrap="square" rtlCol="0">
            <a:spAutoFit/>
          </a:bodyPr>
          <a:lstStyle/>
          <a:p>
            <a:endParaRPr lang="en-AU" sz="2400" dirty="0">
              <a:latin typeface="Arial" panose="020B0604020202020204" pitchFamily="34" charset="0"/>
              <a:cs typeface="Arial" panose="020B0604020202020204" pitchFamily="34" charset="0"/>
            </a:endParaRPr>
          </a:p>
        </p:txBody>
      </p:sp>
      <p:sp>
        <p:nvSpPr>
          <p:cNvPr id="8" name="TextBox 7"/>
          <p:cNvSpPr txBox="1"/>
          <p:nvPr/>
        </p:nvSpPr>
        <p:spPr>
          <a:xfrm>
            <a:off x="6292850" y="2172474"/>
            <a:ext cx="3244850" cy="369332"/>
          </a:xfrm>
          <a:prstGeom prst="rect">
            <a:avLst/>
          </a:prstGeom>
          <a:noFill/>
          <a:ln>
            <a:solidFill>
              <a:schemeClr val="bg2"/>
            </a:solidFill>
          </a:ln>
        </p:spPr>
        <p:txBody>
          <a:bodyPr wrap="square" rtlCol="0">
            <a:spAutoFit/>
          </a:bodyPr>
          <a:lstStyle/>
          <a:p>
            <a:endParaRPr lang="en-AU" dirty="0"/>
          </a:p>
        </p:txBody>
      </p:sp>
      <p:sp>
        <p:nvSpPr>
          <p:cNvPr id="9" name="TextBox 8"/>
          <p:cNvSpPr txBox="1"/>
          <p:nvPr/>
        </p:nvSpPr>
        <p:spPr>
          <a:xfrm>
            <a:off x="2234496" y="1266359"/>
            <a:ext cx="10082549" cy="4832092"/>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Viruses are an important cause of illness &amp; death in all animals including humans and macropods.</a:t>
            </a:r>
          </a:p>
          <a:p>
            <a:endParaRPr lang="en-AU" sz="1000" dirty="0"/>
          </a:p>
          <a:p>
            <a:pPr marL="285750" indent="-285750">
              <a:buFont typeface="Arial" panose="020B0604020202020204" pitchFamily="34" charset="0"/>
              <a:buChar char="•"/>
            </a:pPr>
            <a:r>
              <a:rPr lang="en-AU" sz="3600" dirty="0"/>
              <a:t>Herpesviruses are a large family of DNA viruses.</a:t>
            </a:r>
          </a:p>
          <a:p>
            <a:endParaRPr lang="en-AU" sz="1000" dirty="0"/>
          </a:p>
          <a:p>
            <a:pPr marL="285750" indent="-285750">
              <a:buFont typeface="Arial" panose="020B0604020202020204" pitchFamily="34" charset="0"/>
              <a:buChar char="•"/>
            </a:pPr>
            <a:r>
              <a:rPr lang="en-AU" sz="3600" dirty="0"/>
              <a:t>More than 130 Herpesviruses have been identified in mammals, birds, reptiles, amphibians, fish and molluscs.</a:t>
            </a:r>
          </a:p>
        </p:txBody>
      </p:sp>
      <p:sp>
        <p:nvSpPr>
          <p:cNvPr id="12" name="TextBox 11"/>
          <p:cNvSpPr txBox="1"/>
          <p:nvPr/>
        </p:nvSpPr>
        <p:spPr>
          <a:xfrm>
            <a:off x="4752975" y="3271421"/>
            <a:ext cx="508000" cy="276999"/>
          </a:xfrm>
          <a:prstGeom prst="rect">
            <a:avLst/>
          </a:prstGeom>
          <a:noFill/>
          <a:ln>
            <a:solidFill>
              <a:schemeClr val="bg2"/>
            </a:solidFill>
          </a:ln>
        </p:spPr>
        <p:txBody>
          <a:bodyPr wrap="square" rtlCol="0">
            <a:spAutoFit/>
          </a:bodyPr>
          <a:lstStyle/>
          <a:p>
            <a:endParaRPr lang="en-AU" baseline="-25000" dirty="0"/>
          </a:p>
        </p:txBody>
      </p:sp>
      <p:sp>
        <p:nvSpPr>
          <p:cNvPr id="5" name="TextBox 4"/>
          <p:cNvSpPr txBox="1"/>
          <p:nvPr/>
        </p:nvSpPr>
        <p:spPr>
          <a:xfrm>
            <a:off x="4204677" y="244986"/>
            <a:ext cx="3813908" cy="769441"/>
          </a:xfrm>
          <a:prstGeom prst="rect">
            <a:avLst/>
          </a:prstGeom>
          <a:noFill/>
          <a:ln>
            <a:noFill/>
          </a:ln>
        </p:spPr>
        <p:txBody>
          <a:bodyPr wrap="square" rtlCol="0">
            <a:spAutoFit/>
          </a:bodyPr>
          <a:lstStyle/>
          <a:p>
            <a:r>
              <a:rPr lang="en-AU" sz="4400" b="1" dirty="0">
                <a:solidFill>
                  <a:schemeClr val="accent2">
                    <a:lumMod val="75000"/>
                  </a:schemeClr>
                </a:solidFill>
                <a:latin typeface="+mj-lt"/>
              </a:rPr>
              <a:t>Introduction</a:t>
            </a:r>
          </a:p>
        </p:txBody>
      </p:sp>
    </p:spTree>
    <p:extLst>
      <p:ext uri="{BB962C8B-B14F-4D97-AF65-F5344CB8AC3E}">
        <p14:creationId xmlns:p14="http://schemas.microsoft.com/office/powerpoint/2010/main" val="1305587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437080"/>
            <a:ext cx="2059388" cy="242091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39986" y="756738"/>
            <a:ext cx="4289588" cy="3029354"/>
          </a:xfrm>
          <a:prstGeom prst="rect">
            <a:avLst/>
          </a:prstGeom>
        </p:spPr>
      </p:pic>
      <p:sp>
        <p:nvSpPr>
          <p:cNvPr id="4" name="Rectangle 3"/>
          <p:cNvSpPr/>
          <p:nvPr/>
        </p:nvSpPr>
        <p:spPr>
          <a:xfrm>
            <a:off x="55659" y="658130"/>
            <a:ext cx="7673009" cy="5786199"/>
          </a:xfrm>
          <a:prstGeom prst="rect">
            <a:avLst/>
          </a:prstGeom>
          <a:ln>
            <a:noFill/>
          </a:ln>
        </p:spPr>
        <p:txBody>
          <a:bodyPr wrap="square">
            <a:spAutoFit/>
          </a:bodyPr>
          <a:lstStyle/>
          <a:p>
            <a:pPr marL="457200" indent="-457200">
              <a:buFont typeface="Arial" panose="020B0604020202020204" pitchFamily="34" charset="0"/>
              <a:buChar char="•"/>
            </a:pPr>
            <a:endParaRPr lang="en-AU" dirty="0"/>
          </a:p>
          <a:p>
            <a:pPr marL="457200" indent="-457200">
              <a:buFont typeface="Arial" panose="020B0604020202020204" pitchFamily="34" charset="0"/>
              <a:buChar char="•"/>
            </a:pPr>
            <a:r>
              <a:rPr lang="en-AU" sz="3200" dirty="0"/>
              <a:t>Joeys who have not been treated with </a:t>
            </a:r>
            <a:r>
              <a:rPr lang="en-AU" sz="3200" dirty="0" err="1"/>
              <a:t>Valaciclovir</a:t>
            </a:r>
            <a:r>
              <a:rPr lang="en-AU" sz="3200" dirty="0"/>
              <a:t> early in the illness can be treated symptomatically with the following medications – Panadol, Fess nasal saline, </a:t>
            </a:r>
            <a:r>
              <a:rPr lang="en-AU" sz="3200" dirty="0" err="1"/>
              <a:t>Bromhexine</a:t>
            </a:r>
            <a:r>
              <a:rPr lang="en-AU" sz="3200" dirty="0"/>
              <a:t>, Salbutamol (Ventolin) via  nebuliser or inhaler, </a:t>
            </a:r>
            <a:r>
              <a:rPr lang="en-AU" sz="3200" dirty="0" err="1"/>
              <a:t>Amoxycillin</a:t>
            </a:r>
            <a:r>
              <a:rPr lang="en-AU" sz="3200" dirty="0"/>
              <a:t> and Sucralfate</a:t>
            </a:r>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endParaRPr lang="en-AU" sz="3200" dirty="0"/>
          </a:p>
          <a:p>
            <a:r>
              <a:rPr lang="en-AU" sz="3200" dirty="0"/>
              <a:t>      </a:t>
            </a:r>
          </a:p>
        </p:txBody>
      </p:sp>
      <p:sp>
        <p:nvSpPr>
          <p:cNvPr id="5" name="TextBox 4"/>
          <p:cNvSpPr txBox="1"/>
          <p:nvPr/>
        </p:nvSpPr>
        <p:spPr>
          <a:xfrm>
            <a:off x="3617843" y="-12704"/>
            <a:ext cx="5025224" cy="769441"/>
          </a:xfrm>
          <a:prstGeom prst="rect">
            <a:avLst/>
          </a:prstGeom>
          <a:noFill/>
          <a:ln>
            <a:noFill/>
          </a:ln>
        </p:spPr>
        <p:txBody>
          <a:bodyPr wrap="square" rtlCol="0">
            <a:spAutoFit/>
          </a:bodyPr>
          <a:lstStyle/>
          <a:p>
            <a:r>
              <a:rPr lang="en-AU" sz="4400" b="1" dirty="0">
                <a:solidFill>
                  <a:schemeClr val="accent2">
                    <a:lumMod val="50000"/>
                  </a:schemeClr>
                </a:solidFill>
              </a:rPr>
              <a:t>Supportive Care</a:t>
            </a:r>
          </a:p>
        </p:txBody>
      </p:sp>
    </p:spTree>
    <p:extLst>
      <p:ext uri="{BB962C8B-B14F-4D97-AF65-F5344CB8AC3E}">
        <p14:creationId xmlns:p14="http://schemas.microsoft.com/office/powerpoint/2010/main" val="219337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17311" y="101633"/>
            <a:ext cx="4270012" cy="665683"/>
          </a:xfrm>
        </p:spPr>
        <p:txBody>
          <a:bodyPr>
            <a:noAutofit/>
          </a:bodyPr>
          <a:lstStyle/>
          <a:p>
            <a:r>
              <a:rPr lang="en-AU" sz="4400" b="1" dirty="0">
                <a:solidFill>
                  <a:schemeClr val="accent1">
                    <a:lumMod val="50000"/>
                  </a:schemeClr>
                </a:solidFill>
              </a:rPr>
              <a:t>Virus Latency</a:t>
            </a:r>
          </a:p>
        </p:txBody>
      </p:sp>
      <p:sp>
        <p:nvSpPr>
          <p:cNvPr id="2" name="TextBox 1"/>
          <p:cNvSpPr txBox="1"/>
          <p:nvPr/>
        </p:nvSpPr>
        <p:spPr>
          <a:xfrm>
            <a:off x="2971800" y="5853545"/>
            <a:ext cx="2680855" cy="400110"/>
          </a:xfrm>
          <a:prstGeom prst="rect">
            <a:avLst/>
          </a:prstGeom>
          <a:noFill/>
          <a:ln>
            <a:noFill/>
          </a:ln>
        </p:spPr>
        <p:txBody>
          <a:bodyPr wrap="square" rtlCol="0">
            <a:spAutoFit/>
          </a:bodyPr>
          <a:lstStyle/>
          <a:p>
            <a:endParaRPr lang="en-AU" sz="2000" dirty="0"/>
          </a:p>
        </p:txBody>
      </p:sp>
      <p:sp>
        <p:nvSpPr>
          <p:cNvPr id="6" name="Content Placeholder 5"/>
          <p:cNvSpPr>
            <a:spLocks noGrp="1"/>
          </p:cNvSpPr>
          <p:nvPr>
            <p:ph idx="1"/>
          </p:nvPr>
        </p:nvSpPr>
        <p:spPr>
          <a:xfrm>
            <a:off x="103367" y="625975"/>
            <a:ext cx="7991061" cy="6232025"/>
          </a:xfrm>
        </p:spPr>
        <p:txBody>
          <a:bodyPr>
            <a:normAutofit fontScale="62500" lnSpcReduction="20000"/>
          </a:bodyPr>
          <a:lstStyle/>
          <a:p>
            <a:pPr marL="0" indent="0">
              <a:buNone/>
            </a:pPr>
            <a:endParaRPr lang="en-AU" sz="3200" dirty="0"/>
          </a:p>
          <a:p>
            <a:r>
              <a:rPr lang="en-AU" sz="4500" dirty="0"/>
              <a:t>Latency is the phase in the life cycle of certain viruses in which, after initial infection, proliferation of the virus ceases but the virus is not fully eradicated and remains dormant (latent) within the host cell.</a:t>
            </a:r>
          </a:p>
          <a:p>
            <a:pPr marL="0" indent="0">
              <a:buNone/>
            </a:pPr>
            <a:endParaRPr lang="en-AU" sz="4500" dirty="0"/>
          </a:p>
          <a:p>
            <a:r>
              <a:rPr lang="en-AU" sz="4500" dirty="0"/>
              <a:t>During viral latency there is no active viral shedding and no symptoms of disease. The virus can reactivate in the host cells due to an external activator such as stress to cause an acute infection.</a:t>
            </a:r>
          </a:p>
          <a:p>
            <a:pPr marL="0" indent="0">
              <a:buNone/>
            </a:pPr>
            <a:endParaRPr lang="en-AU" sz="4500" dirty="0"/>
          </a:p>
          <a:p>
            <a:r>
              <a:rPr lang="en-AU" sz="4500" dirty="0"/>
              <a:t>30 rehabilitated EG kangaroos translocated to an enclosure for release site delayed release showed no evidence of herpesvirus reactivation during a 4 month quarantine period.</a:t>
            </a:r>
          </a:p>
          <a:p>
            <a:pPr marL="0" indent="0">
              <a:buNone/>
            </a:pPr>
            <a:endParaRPr lang="en-AU"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93432" y="2042993"/>
            <a:ext cx="4298568" cy="3397988"/>
          </a:xfrm>
          <a:prstGeom prst="rect">
            <a:avLst/>
          </a:prstGeom>
        </p:spPr>
      </p:pic>
    </p:spTree>
    <p:extLst>
      <p:ext uri="{BB962C8B-B14F-4D97-AF65-F5344CB8AC3E}">
        <p14:creationId xmlns:p14="http://schemas.microsoft.com/office/powerpoint/2010/main" val="191326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881284" y="-175342"/>
            <a:ext cx="307657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Summary</a:t>
            </a:r>
          </a:p>
        </p:txBody>
      </p:sp>
      <p:sp>
        <p:nvSpPr>
          <p:cNvPr id="7" name="TextBox 6"/>
          <p:cNvSpPr txBox="1"/>
          <p:nvPr/>
        </p:nvSpPr>
        <p:spPr>
          <a:xfrm>
            <a:off x="205940" y="594099"/>
            <a:ext cx="11843491" cy="6740307"/>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A herpesvirus infection has been identified in EG Kangaroos at </a:t>
            </a:r>
            <a:r>
              <a:rPr lang="en-AU" sz="2800" i="1" dirty="0"/>
              <a:t>Possumwood Wildlife Recovery Centre</a:t>
            </a:r>
          </a:p>
          <a:p>
            <a:endParaRPr lang="en-AU" sz="1000" dirty="0"/>
          </a:p>
          <a:p>
            <a:pPr marL="457200" indent="-457200">
              <a:buFont typeface="Arial" panose="020B0604020202020204" pitchFamily="34" charset="0"/>
              <a:buChar char="•"/>
            </a:pPr>
            <a:r>
              <a:rPr lang="en-AU" sz="2800" dirty="0"/>
              <a:t>This herpesvirus infection is often fatal in small EG kangaroos (&lt;5kg) which have an immature immune system. </a:t>
            </a:r>
          </a:p>
          <a:p>
            <a:endParaRPr lang="en-AU" sz="1000" dirty="0"/>
          </a:p>
          <a:p>
            <a:pPr marL="457200" indent="-457200">
              <a:buFont typeface="Arial" panose="020B0604020202020204" pitchFamily="34" charset="0"/>
              <a:buChar char="•"/>
            </a:pPr>
            <a:r>
              <a:rPr lang="en-AU" sz="2800" dirty="0"/>
              <a:t>This disease can be treated with a nucleoside analogue antiviral (</a:t>
            </a:r>
            <a:r>
              <a:rPr lang="en-AU" sz="2800" dirty="0" err="1"/>
              <a:t>Valaciclovir</a:t>
            </a:r>
            <a:r>
              <a:rPr lang="en-AU" sz="2800" dirty="0"/>
              <a:t>) which is specific for herpesviruses.</a:t>
            </a:r>
          </a:p>
          <a:p>
            <a:endParaRPr lang="en-AU" sz="1000" dirty="0"/>
          </a:p>
          <a:p>
            <a:pPr marL="2286000" lvl="4" indent="-457200">
              <a:buFont typeface="Arial" panose="020B0604020202020204" pitchFamily="34" charset="0"/>
              <a:buChar char="•"/>
            </a:pPr>
            <a:r>
              <a:rPr lang="en-AU" sz="2800" dirty="0"/>
              <a:t>Valaciclovir stops viral replication so it must be used early in the infection to be effective (in first 48 hours).</a:t>
            </a:r>
          </a:p>
          <a:p>
            <a:pPr lvl="4"/>
            <a:endParaRPr lang="en-AU" sz="1000" dirty="0"/>
          </a:p>
          <a:p>
            <a:pPr marL="2286000" lvl="4" indent="-457200">
              <a:buFont typeface="Arial" panose="020B0604020202020204" pitchFamily="34" charset="0"/>
              <a:buChar char="•"/>
            </a:pPr>
            <a:r>
              <a:rPr lang="en-AU" sz="2800" dirty="0"/>
              <a:t> As with all antimicrobial medication, </a:t>
            </a:r>
            <a:r>
              <a:rPr lang="en-AU" sz="2800" dirty="0" err="1"/>
              <a:t>Valciclovir</a:t>
            </a:r>
            <a:r>
              <a:rPr lang="en-AU" sz="2800" dirty="0"/>
              <a:t> should be used judiciously – only in those animals at significant risk of death due to the herpesvirus infection. Healthy older EG Kangaroos do not appear to be at risk of death from this particular herpesvirus.</a:t>
            </a:r>
          </a:p>
          <a:p>
            <a:pPr marL="2286000" lvl="4" indent="-457200">
              <a:buFont typeface="Arial" panose="020B0604020202020204" pitchFamily="34" charset="0"/>
              <a:buChar char="•"/>
            </a:pPr>
            <a:endParaRPr lang="en-AU" sz="28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Tree>
    <p:extLst>
      <p:ext uri="{BB962C8B-B14F-4D97-AF65-F5344CB8AC3E}">
        <p14:creationId xmlns:p14="http://schemas.microsoft.com/office/powerpoint/2010/main" val="166752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331597" y="-203176"/>
            <a:ext cx="3346974" cy="911084"/>
          </a:xfrm>
        </p:spPr>
        <p:txBody>
          <a:bodyPr>
            <a:normAutofit/>
          </a:bodyPr>
          <a:lstStyle/>
          <a:p>
            <a:r>
              <a:rPr lang="en-US" sz="3600" dirty="0"/>
              <a:t>References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451" y="5480304"/>
            <a:ext cx="2343912" cy="2755392"/>
          </a:xfrm>
          <a:prstGeom prst="rect">
            <a:avLst/>
          </a:prstGeom>
        </p:spPr>
      </p:pic>
      <p:sp>
        <p:nvSpPr>
          <p:cNvPr id="5" name="TextBox 4"/>
          <p:cNvSpPr txBox="1"/>
          <p:nvPr/>
        </p:nvSpPr>
        <p:spPr>
          <a:xfrm>
            <a:off x="95250" y="954607"/>
            <a:ext cx="12096749" cy="6001643"/>
          </a:xfrm>
          <a:prstGeom prst="rect">
            <a:avLst/>
          </a:prstGeom>
          <a:noFill/>
          <a:ln>
            <a:noFill/>
          </a:ln>
        </p:spPr>
        <p:txBody>
          <a:bodyPr wrap="square" rtlCol="0">
            <a:spAutoFit/>
          </a:bodyPr>
          <a:lstStyle/>
          <a:p>
            <a:endParaRPr lang="en-AU" sz="1000" dirty="0"/>
          </a:p>
          <a:p>
            <a:r>
              <a:rPr lang="en-AU" sz="2400" dirty="0" err="1"/>
              <a:t>Ladds</a:t>
            </a:r>
            <a:r>
              <a:rPr lang="en-AU" sz="2400" dirty="0"/>
              <a:t>, P. 2009. </a:t>
            </a:r>
            <a:r>
              <a:rPr lang="en-AU" sz="2400" i="1" dirty="0"/>
              <a:t>Pathology of Australian Native Wildlife, </a:t>
            </a:r>
            <a:r>
              <a:rPr lang="en-AU" sz="2400" dirty="0"/>
              <a:t>CSIRO Publishing.</a:t>
            </a:r>
          </a:p>
          <a:p>
            <a:endParaRPr lang="en-AU" sz="1000" dirty="0"/>
          </a:p>
          <a:p>
            <a:r>
              <a:rPr lang="en-AU" sz="2400" dirty="0"/>
              <a:t>Smith, J A, et al. 2008. </a:t>
            </a:r>
            <a:r>
              <a:rPr lang="en-AU" sz="2400" i="1" dirty="0"/>
              <a:t>Identification and isolation of a novel Herpes virus in a captive mob of eastern grey kangaroos (</a:t>
            </a:r>
            <a:r>
              <a:rPr lang="en-AU" sz="2400" i="1" dirty="0" err="1"/>
              <a:t>Macropus</a:t>
            </a:r>
            <a:endParaRPr lang="en-AU" sz="2400" i="1" dirty="0"/>
          </a:p>
          <a:p>
            <a:r>
              <a:rPr lang="en-AU" sz="2400" i="1" dirty="0" err="1"/>
              <a:t>Giganteus</a:t>
            </a:r>
            <a:r>
              <a:rPr lang="en-AU" sz="2400" i="1" dirty="0"/>
              <a:t>). </a:t>
            </a:r>
            <a:r>
              <a:rPr lang="en-AU" sz="2400" dirty="0"/>
              <a:t>Veterinary Microbiology, </a:t>
            </a:r>
            <a:r>
              <a:rPr lang="en-AU" sz="2400" dirty="0" err="1"/>
              <a:t>vol</a:t>
            </a:r>
            <a:r>
              <a:rPr lang="en-AU" sz="2400" dirty="0"/>
              <a:t> 129, pp. 236-245.</a:t>
            </a:r>
          </a:p>
          <a:p>
            <a:endParaRPr lang="en-AU" sz="2400" dirty="0"/>
          </a:p>
          <a:p>
            <a:r>
              <a:rPr lang="en-US" sz="2400" dirty="0"/>
              <a:t>Australian Wildlife Health Network. 2013. Herpesviruses and </a:t>
            </a:r>
            <a:r>
              <a:rPr lang="en-US" sz="2400" dirty="0" err="1"/>
              <a:t>Macropods</a:t>
            </a:r>
            <a:r>
              <a:rPr lang="en-US" sz="2400" dirty="0"/>
              <a:t> Fact Sheet. </a:t>
            </a:r>
            <a:r>
              <a:rPr lang="en-US" sz="2400" u="sng" dirty="0">
                <a:hlinkClick r:id="rId4"/>
              </a:rPr>
              <a:t>http://wildlifehealthaustralia.net.au/Portals/0/Documents/FactSheets/Herpesviruses%20(Macropods)%2012%20Feb%202013%20(1.1).pdf</a:t>
            </a:r>
            <a:r>
              <a:rPr lang="en-US" sz="2400" dirty="0"/>
              <a:t> Accessed 11/ 7/2016.</a:t>
            </a:r>
            <a:endParaRPr lang="en-AU" sz="2400" dirty="0"/>
          </a:p>
          <a:p>
            <a:r>
              <a:rPr lang="en-US" sz="2400" dirty="0"/>
              <a:t> </a:t>
            </a:r>
            <a:endParaRPr lang="en-AU" sz="2400" dirty="0"/>
          </a:p>
          <a:p>
            <a:r>
              <a:rPr lang="en-US" sz="2400" dirty="0"/>
              <a:t>	American Association of Zoo Veterinarians. 2013.  Infectious Disease Committee 	Manual. 	</a:t>
            </a:r>
            <a:r>
              <a:rPr lang="en-US" sz="2400" u="sng" dirty="0">
                <a:hlinkClick r:id="rId5"/>
              </a:rPr>
              <a:t>http://c.ymcdn.com/sites/www.aazv.org/resource/resmgr/IDM/IDM_Macropod_	Herpesvirus_201.pdf Accessed 11/7/ 2016</a:t>
            </a:r>
            <a:r>
              <a:rPr lang="en-US" sz="2400" dirty="0"/>
              <a:t>.</a:t>
            </a:r>
            <a:endParaRPr lang="en-AU" sz="2400" dirty="0"/>
          </a:p>
          <a:p>
            <a:r>
              <a:rPr lang="en-AU" sz="2400" dirty="0"/>
              <a:t>		</a:t>
            </a:r>
          </a:p>
          <a:p>
            <a:r>
              <a:rPr lang="en-AU" sz="2400" b="1" i="1" dirty="0"/>
              <a:t>		</a:t>
            </a:r>
            <a:r>
              <a:rPr lang="en-AU" sz="2800" b="1" i="1" dirty="0"/>
              <a:t>www.possumwood.com.au</a:t>
            </a:r>
          </a:p>
        </p:txBody>
      </p:sp>
    </p:spTree>
    <p:extLst>
      <p:ext uri="{BB962C8B-B14F-4D97-AF65-F5344CB8AC3E}">
        <p14:creationId xmlns:p14="http://schemas.microsoft.com/office/powerpoint/2010/main" val="36257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102608"/>
            <a:ext cx="2343912" cy="275539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43912" y="0"/>
            <a:ext cx="9848088" cy="6194323"/>
          </a:xfrm>
          <a:prstGeom prst="rect">
            <a:avLst/>
          </a:prstGeom>
        </p:spPr>
      </p:pic>
      <p:sp>
        <p:nvSpPr>
          <p:cNvPr id="4" name="TextBox 3"/>
          <p:cNvSpPr txBox="1"/>
          <p:nvPr/>
        </p:nvSpPr>
        <p:spPr>
          <a:xfrm>
            <a:off x="2343912" y="4601496"/>
            <a:ext cx="3222522" cy="646331"/>
          </a:xfrm>
          <a:prstGeom prst="rect">
            <a:avLst/>
          </a:prstGeom>
          <a:noFill/>
          <a:ln>
            <a:noFill/>
          </a:ln>
        </p:spPr>
        <p:txBody>
          <a:bodyPr wrap="square" rtlCol="0">
            <a:spAutoFit/>
          </a:bodyPr>
          <a:lstStyle/>
          <a:p>
            <a:r>
              <a:rPr lang="en-AU" sz="3600" b="1" dirty="0"/>
              <a:t>Thank you…</a:t>
            </a:r>
          </a:p>
        </p:txBody>
      </p:sp>
    </p:spTree>
    <p:extLst>
      <p:ext uri="{BB962C8B-B14F-4D97-AF65-F5344CB8AC3E}">
        <p14:creationId xmlns:p14="http://schemas.microsoft.com/office/powerpoint/2010/main" val="3214630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4102608"/>
            <a:ext cx="2343912" cy="2755392"/>
          </a:xfrm>
          <a:prstGeom prst="rect">
            <a:avLst/>
          </a:prstGeom>
        </p:spPr>
      </p:pic>
      <p:sp>
        <p:nvSpPr>
          <p:cNvPr id="4" name="TextBox 3"/>
          <p:cNvSpPr txBox="1"/>
          <p:nvPr/>
        </p:nvSpPr>
        <p:spPr>
          <a:xfrm>
            <a:off x="2540000" y="0"/>
            <a:ext cx="6533662" cy="769441"/>
          </a:xfrm>
          <a:prstGeom prst="rect">
            <a:avLst/>
          </a:prstGeom>
          <a:noFill/>
          <a:ln>
            <a:noFill/>
          </a:ln>
        </p:spPr>
        <p:txBody>
          <a:bodyPr wrap="square" rtlCol="0">
            <a:spAutoFit/>
          </a:bodyPr>
          <a:lstStyle/>
          <a:p>
            <a:r>
              <a:rPr lang="en-AU" sz="4400" b="1" dirty="0">
                <a:solidFill>
                  <a:schemeClr val="accent2">
                    <a:lumMod val="75000"/>
                  </a:schemeClr>
                </a:solidFill>
                <a:latin typeface="+mj-lt"/>
              </a:rPr>
              <a:t>Herpesvirus Structure</a:t>
            </a:r>
          </a:p>
        </p:txBody>
      </p:sp>
      <p:sp>
        <p:nvSpPr>
          <p:cNvPr id="3" name="TextBox 2"/>
          <p:cNvSpPr txBox="1"/>
          <p:nvPr/>
        </p:nvSpPr>
        <p:spPr>
          <a:xfrm>
            <a:off x="0" y="1086398"/>
            <a:ext cx="7686743" cy="301621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Herpesviruses are DNA viruses.</a:t>
            </a:r>
          </a:p>
          <a:p>
            <a:endParaRPr lang="en-AU" sz="1000" dirty="0"/>
          </a:p>
          <a:p>
            <a:pPr marL="285750" indent="-285750">
              <a:buFont typeface="Arial" panose="020B0604020202020204" pitchFamily="34" charset="0"/>
              <a:buChar char="•"/>
            </a:pPr>
            <a:r>
              <a:rPr lang="en-AU" sz="3600" dirty="0"/>
              <a:t>DNA core 100-200 genes.</a:t>
            </a:r>
          </a:p>
          <a:p>
            <a:pPr marL="285750" indent="-285750">
              <a:buFont typeface="Arial" panose="020B0604020202020204" pitchFamily="34" charset="0"/>
              <a:buChar char="•"/>
            </a:pPr>
            <a:r>
              <a:rPr lang="en-AU" sz="3600" dirty="0"/>
              <a:t>Encased in protein – Capsid. </a:t>
            </a:r>
          </a:p>
          <a:p>
            <a:pPr marL="285750" indent="-285750">
              <a:buFont typeface="Arial" panose="020B0604020202020204" pitchFamily="34" charset="0"/>
              <a:buChar char="•"/>
            </a:pPr>
            <a:r>
              <a:rPr lang="en-AU" sz="3600" dirty="0"/>
              <a:t>Protein layer – Tegument. </a:t>
            </a:r>
          </a:p>
          <a:p>
            <a:pPr marL="285750" indent="-285750">
              <a:buFont typeface="Arial" panose="020B0604020202020204" pitchFamily="34" charset="0"/>
              <a:buChar char="•"/>
            </a:pPr>
            <a:r>
              <a:rPr lang="en-AU" sz="3600" dirty="0"/>
              <a:t>Envelope - lipid and glycoprotein.</a:t>
            </a:r>
          </a:p>
        </p:txBody>
      </p:sp>
      <p:cxnSp>
        <p:nvCxnSpPr>
          <p:cNvPr id="6" name="Straight Connector 5"/>
          <p:cNvCxnSpPr/>
          <p:nvPr/>
        </p:nvCxnSpPr>
        <p:spPr>
          <a:xfrm>
            <a:off x="7262602" y="2058129"/>
            <a:ext cx="74246" cy="22915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0263" y="2585914"/>
            <a:ext cx="1469292" cy="584775"/>
          </a:xfrm>
          <a:prstGeom prst="rect">
            <a:avLst/>
          </a:prstGeom>
          <a:noFill/>
          <a:ln>
            <a:noFill/>
          </a:ln>
        </p:spPr>
        <p:txBody>
          <a:bodyPr wrap="square" rtlCol="0">
            <a:spAutoFit/>
          </a:bodyPr>
          <a:lstStyle/>
          <a:p>
            <a:r>
              <a:rPr lang="en-AU" sz="3200" b="1" dirty="0" err="1"/>
              <a:t>Virion</a:t>
            </a:r>
            <a:endParaRPr lang="en-AU" sz="3200" b="1" dirty="0"/>
          </a:p>
        </p:txBody>
      </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8366" y="2997200"/>
            <a:ext cx="3653634" cy="3769360"/>
          </a:xfrm>
          <a:prstGeom prst="rect">
            <a:avLst/>
          </a:prstGeom>
        </p:spPr>
      </p:pic>
      <p:cxnSp>
        <p:nvCxnSpPr>
          <p:cNvPr id="7" name="Straight Connector 6">
            <a:extLst>
              <a:ext uri="{FF2B5EF4-FFF2-40B4-BE49-F238E27FC236}">
                <a16:creationId xmlns:a16="http://schemas.microsoft.com/office/drawing/2014/main" id="{62E0CA38-1DCC-479D-ABB9-C811E5D0C9F4}"/>
              </a:ext>
            </a:extLst>
          </p:cNvPr>
          <p:cNvCxnSpPr/>
          <p:nvPr/>
        </p:nvCxnSpPr>
        <p:spPr>
          <a:xfrm flipH="1">
            <a:off x="6915150" y="2058129"/>
            <a:ext cx="3474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3F0016B-B4E5-4586-8978-D78EFF39CE69}"/>
              </a:ext>
            </a:extLst>
          </p:cNvPr>
          <p:cNvCxnSpPr>
            <a:cxnSpLocks/>
          </p:cNvCxnSpPr>
          <p:nvPr/>
        </p:nvCxnSpPr>
        <p:spPr>
          <a:xfrm flipH="1">
            <a:off x="6915150" y="4349630"/>
            <a:ext cx="384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50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495233" y="0"/>
            <a:ext cx="7760677"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Herpesvirus Classification</a:t>
            </a:r>
          </a:p>
        </p:txBody>
      </p:sp>
      <p:sp>
        <p:nvSpPr>
          <p:cNvPr id="7" name="TextBox 6"/>
          <p:cNvSpPr txBox="1"/>
          <p:nvPr/>
        </p:nvSpPr>
        <p:spPr>
          <a:xfrm>
            <a:off x="3605392" y="794802"/>
            <a:ext cx="8586608" cy="6063198"/>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Herpesviruses are divided into three sub-families.</a:t>
            </a:r>
          </a:p>
          <a:p>
            <a:pPr marL="914400" lvl="1" indent="-457200">
              <a:buFont typeface="Wingdings" panose="05000000000000000000" pitchFamily="2" charset="2"/>
              <a:buChar char="Ø"/>
            </a:pPr>
            <a:r>
              <a:rPr lang="en-AU" sz="2800" dirty="0"/>
              <a:t>Alpha </a:t>
            </a:r>
          </a:p>
          <a:p>
            <a:pPr marL="914400" lvl="1" indent="-457200">
              <a:buFont typeface="Wingdings" panose="05000000000000000000" pitchFamily="2" charset="2"/>
              <a:buChar char="Ø"/>
            </a:pPr>
            <a:r>
              <a:rPr lang="en-AU" sz="2800" dirty="0"/>
              <a:t>Beta</a:t>
            </a:r>
          </a:p>
          <a:p>
            <a:pPr marL="914400" lvl="1" indent="-457200">
              <a:buFont typeface="Wingdings" panose="05000000000000000000" pitchFamily="2" charset="2"/>
              <a:buChar char="Ø"/>
            </a:pPr>
            <a:r>
              <a:rPr lang="en-AU" sz="2800" dirty="0"/>
              <a:t>Gamma</a:t>
            </a:r>
          </a:p>
          <a:p>
            <a:pPr marL="914400" lvl="1" indent="-457200">
              <a:buFont typeface="Wingdings" panose="05000000000000000000" pitchFamily="2" charset="2"/>
              <a:buChar char="Ø"/>
            </a:pPr>
            <a:endParaRPr lang="en-AU" sz="2800" dirty="0"/>
          </a:p>
          <a:p>
            <a:pPr marL="457200" indent="-457200">
              <a:buFont typeface="Arial" panose="020B0604020202020204" pitchFamily="34" charset="0"/>
              <a:buChar char="•"/>
            </a:pPr>
            <a:r>
              <a:rPr lang="en-AU" sz="2800" dirty="0"/>
              <a:t> Common human herpesviruses include:</a:t>
            </a:r>
          </a:p>
          <a:p>
            <a:pPr marL="914400" lvl="1" indent="-457200">
              <a:buFont typeface="Wingdings" panose="05000000000000000000" pitchFamily="2" charset="2"/>
              <a:buChar char="Ø"/>
            </a:pPr>
            <a:r>
              <a:rPr lang="en-AU" sz="2800" dirty="0"/>
              <a:t>Cold sores (HHV-1,alpha);</a:t>
            </a:r>
          </a:p>
          <a:p>
            <a:pPr marL="914400" lvl="1" indent="-457200">
              <a:buFont typeface="Wingdings" panose="05000000000000000000" pitchFamily="2" charset="2"/>
              <a:buChar char="Ø"/>
            </a:pPr>
            <a:r>
              <a:rPr lang="en-AU" sz="2800" dirty="0"/>
              <a:t>Genital Herpes (HHV-2, alpha);</a:t>
            </a:r>
          </a:p>
          <a:p>
            <a:pPr marL="914400" lvl="1" indent="-457200">
              <a:buFont typeface="Wingdings" panose="05000000000000000000" pitchFamily="2" charset="2"/>
              <a:buChar char="Ø"/>
            </a:pPr>
            <a:r>
              <a:rPr lang="en-AU" sz="2800" dirty="0"/>
              <a:t>Chicken pox/ shingles (HHV-3, alpha);</a:t>
            </a:r>
          </a:p>
          <a:p>
            <a:pPr marL="914400" lvl="1" indent="-457200">
              <a:buFont typeface="Wingdings" panose="05000000000000000000" pitchFamily="2" charset="2"/>
              <a:buChar char="Ø"/>
            </a:pPr>
            <a:r>
              <a:rPr lang="en-AU" sz="2800" dirty="0"/>
              <a:t>EBV (Glandular fever, HHV-4, gamma);</a:t>
            </a:r>
          </a:p>
          <a:p>
            <a:pPr marL="914400" lvl="1" indent="-457200">
              <a:buFont typeface="Wingdings" panose="05000000000000000000" pitchFamily="2" charset="2"/>
              <a:buChar char="Ø"/>
            </a:pPr>
            <a:r>
              <a:rPr lang="en-AU" sz="2800" dirty="0"/>
              <a:t>CMV (HHV-5, beta); and</a:t>
            </a:r>
          </a:p>
          <a:p>
            <a:pPr marL="914400" lvl="1" indent="-457200">
              <a:buFont typeface="Wingdings" panose="05000000000000000000" pitchFamily="2" charset="2"/>
              <a:buChar char="Ø"/>
            </a:pPr>
            <a:r>
              <a:rPr lang="en-AU" sz="2800" dirty="0"/>
              <a:t>Kaposi sarcoma herpesvirus (HHV-8, gamma).</a:t>
            </a:r>
          </a:p>
          <a:p>
            <a:pPr marL="457200" indent="-457200">
              <a:buFont typeface="Arial" panose="020B0604020202020204" pitchFamily="34" charset="0"/>
              <a:buChar char="•"/>
            </a:pPr>
            <a:endParaRPr lang="en-AU" sz="2800" dirty="0"/>
          </a:p>
          <a:p>
            <a:endParaRPr lang="en-AU" sz="24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853"/>
            <a:ext cx="3306396" cy="2481502"/>
          </a:xfrm>
          <a:prstGeom prst="rect">
            <a:avLst/>
          </a:prstGeom>
        </p:spPr>
      </p:pic>
    </p:spTree>
    <p:extLst>
      <p:ext uri="{BB962C8B-B14F-4D97-AF65-F5344CB8AC3E}">
        <p14:creationId xmlns:p14="http://schemas.microsoft.com/office/powerpoint/2010/main" val="2180815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438400" y="141781"/>
            <a:ext cx="6885354"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Macropod Herpesviruses</a:t>
            </a:r>
          </a:p>
        </p:txBody>
      </p:sp>
      <p:sp>
        <p:nvSpPr>
          <p:cNvPr id="5" name="TextBox 4"/>
          <p:cNvSpPr txBox="1"/>
          <p:nvPr/>
        </p:nvSpPr>
        <p:spPr>
          <a:xfrm>
            <a:off x="2004697" y="1195754"/>
            <a:ext cx="10077888" cy="4647426"/>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MaHV-1, alpha</a:t>
            </a:r>
          </a:p>
          <a:p>
            <a:endParaRPr lang="en-AU" sz="1000" dirty="0"/>
          </a:p>
          <a:p>
            <a:pPr marL="285750" indent="-285750">
              <a:buFont typeface="Arial" panose="020B0604020202020204" pitchFamily="34" charset="0"/>
              <a:buChar char="•"/>
            </a:pPr>
            <a:r>
              <a:rPr lang="en-AU" sz="3200" dirty="0"/>
              <a:t>MaHV-2, alpha</a:t>
            </a:r>
          </a:p>
          <a:p>
            <a:endParaRPr lang="en-AU" sz="1000" dirty="0"/>
          </a:p>
          <a:p>
            <a:pPr marL="285750" indent="-285750">
              <a:buFont typeface="Arial" panose="020B0604020202020204" pitchFamily="34" charset="0"/>
              <a:buChar char="•"/>
            </a:pPr>
            <a:r>
              <a:rPr lang="en-AU" sz="3200" dirty="0"/>
              <a:t>MaHV-4, alpha</a:t>
            </a:r>
          </a:p>
          <a:p>
            <a:endParaRPr lang="en-AU" sz="1000" dirty="0"/>
          </a:p>
          <a:p>
            <a:pPr marL="285750" indent="-285750">
              <a:buFont typeface="Arial" panose="020B0604020202020204" pitchFamily="34" charset="0"/>
              <a:buChar char="•"/>
            </a:pPr>
            <a:r>
              <a:rPr lang="en-AU" sz="3200" dirty="0"/>
              <a:t>MaHV-3, gamma</a:t>
            </a:r>
          </a:p>
          <a:p>
            <a:endParaRPr lang="en-AU" sz="1000" dirty="0"/>
          </a:p>
          <a:p>
            <a:pPr marL="285750" indent="-285750">
              <a:buFont typeface="Arial" panose="020B0604020202020204" pitchFamily="34" charset="0"/>
              <a:buChar char="•"/>
            </a:pPr>
            <a:r>
              <a:rPr lang="en-AU" sz="3200" dirty="0"/>
              <a:t>Novel Gamma Herpesvirus reported in healthy swamp wallabies (Australian Wildlife Health Network, Herpesviruses &amp; Macropods Fact Sheet)</a:t>
            </a:r>
          </a:p>
          <a:p>
            <a:pPr marL="285750" indent="-285750">
              <a:buFont typeface="Arial" panose="020B0604020202020204" pitchFamily="34" charset="0"/>
              <a:buChar char="•"/>
            </a:pPr>
            <a:endParaRPr lang="en-AU" sz="3200" dirty="0"/>
          </a:p>
        </p:txBody>
      </p:sp>
    </p:spTree>
    <p:extLst>
      <p:ext uri="{BB962C8B-B14F-4D97-AF65-F5344CB8AC3E}">
        <p14:creationId xmlns:p14="http://schemas.microsoft.com/office/powerpoint/2010/main" val="299815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829169" y="0"/>
            <a:ext cx="6924431"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Herpesvirus Lifecycle</a:t>
            </a:r>
          </a:p>
        </p:txBody>
      </p:sp>
      <p:sp>
        <p:nvSpPr>
          <p:cNvPr id="5" name="TextBox 4"/>
          <p:cNvSpPr txBox="1"/>
          <p:nvPr/>
        </p:nvSpPr>
        <p:spPr>
          <a:xfrm>
            <a:off x="2094524" y="875323"/>
            <a:ext cx="10027138" cy="550920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Envelope proteins bind to host cell receptors</a:t>
            </a:r>
          </a:p>
          <a:p>
            <a:pPr marL="285750" indent="-285750">
              <a:buFont typeface="Arial" panose="020B0604020202020204" pitchFamily="34" charset="0"/>
              <a:buChar char="•"/>
            </a:pPr>
            <a:r>
              <a:rPr lang="en-AU" sz="3200" dirty="0" err="1"/>
              <a:t>Virion</a:t>
            </a:r>
            <a:r>
              <a:rPr lang="en-AU" sz="3200" dirty="0"/>
              <a:t> enters host cell</a:t>
            </a:r>
          </a:p>
          <a:p>
            <a:pPr marL="285750" indent="-285750">
              <a:buFont typeface="Arial" panose="020B0604020202020204" pitchFamily="34" charset="0"/>
              <a:buChar char="•"/>
            </a:pPr>
            <a:r>
              <a:rPr lang="en-AU" sz="3200" dirty="0"/>
              <a:t>Viral DNA migrates to host cell nucleus</a:t>
            </a:r>
          </a:p>
          <a:p>
            <a:pPr marL="285750" indent="-285750">
              <a:buFont typeface="Arial" panose="020B0604020202020204" pitchFamily="34" charset="0"/>
              <a:buChar char="•"/>
            </a:pPr>
            <a:r>
              <a:rPr lang="en-AU" sz="3200" dirty="0"/>
              <a:t>Viral DNA replicates in the nucleus</a:t>
            </a:r>
          </a:p>
          <a:p>
            <a:pPr marL="285750" indent="-285750">
              <a:buFont typeface="Arial" panose="020B0604020202020204" pitchFamily="34" charset="0"/>
              <a:buChar char="•"/>
            </a:pPr>
            <a:r>
              <a:rPr lang="en-AU" sz="3200" dirty="0"/>
              <a:t>Viral genes transcribed</a:t>
            </a:r>
          </a:p>
          <a:p>
            <a:pPr marL="285750" indent="-285750">
              <a:buFont typeface="Arial" panose="020B0604020202020204" pitchFamily="34" charset="0"/>
              <a:buChar char="•"/>
            </a:pPr>
            <a:r>
              <a:rPr lang="en-AU" sz="3200" dirty="0"/>
              <a:t>Viral proteins produced</a:t>
            </a:r>
          </a:p>
          <a:p>
            <a:pPr marL="285750" indent="-285750">
              <a:buFont typeface="Arial" panose="020B0604020202020204" pitchFamily="34" charset="0"/>
              <a:buChar char="•"/>
            </a:pPr>
            <a:r>
              <a:rPr lang="en-AU" sz="3200" dirty="0"/>
              <a:t>Multiple </a:t>
            </a:r>
            <a:r>
              <a:rPr lang="en-AU" sz="3200" dirty="0" err="1"/>
              <a:t>virions</a:t>
            </a:r>
            <a:r>
              <a:rPr lang="en-AU" sz="3200" dirty="0"/>
              <a:t> assembled</a:t>
            </a:r>
          </a:p>
          <a:p>
            <a:pPr marL="285750" indent="-285750">
              <a:buFont typeface="Arial" panose="020B0604020202020204" pitchFamily="34" charset="0"/>
              <a:buChar char="•"/>
            </a:pPr>
            <a:r>
              <a:rPr lang="en-AU" sz="3200" dirty="0"/>
              <a:t>Host cells mostly lysed as a result of viral infection</a:t>
            </a:r>
          </a:p>
          <a:p>
            <a:pPr marL="285750" indent="-285750">
              <a:buFont typeface="Arial" panose="020B0604020202020204" pitchFamily="34" charset="0"/>
              <a:buChar char="•"/>
            </a:pPr>
            <a:r>
              <a:rPr lang="en-AU" sz="3200" dirty="0"/>
              <a:t>In some cells (and thus the host) the virus persists - termed latent</a:t>
            </a:r>
          </a:p>
          <a:p>
            <a:pPr marL="285750" indent="-285750">
              <a:buFont typeface="Arial" panose="020B0604020202020204" pitchFamily="34" charset="0"/>
              <a:buChar char="•"/>
            </a:pPr>
            <a:r>
              <a:rPr lang="en-AU" sz="3200" dirty="0"/>
              <a:t>Latent viruses can be reactivated at a later time.</a:t>
            </a:r>
          </a:p>
        </p:txBody>
      </p:sp>
    </p:spTree>
    <p:extLst>
      <p:ext uri="{BB962C8B-B14F-4D97-AF65-F5344CB8AC3E}">
        <p14:creationId xmlns:p14="http://schemas.microsoft.com/office/powerpoint/2010/main" val="83513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85968" y="337165"/>
            <a:ext cx="12106031" cy="646331"/>
          </a:xfrm>
          <a:prstGeom prst="rect">
            <a:avLst/>
          </a:prstGeom>
          <a:noFill/>
          <a:ln>
            <a:noFill/>
          </a:ln>
        </p:spPr>
        <p:txBody>
          <a:bodyPr wrap="square" rtlCol="0">
            <a:spAutoFit/>
          </a:bodyPr>
          <a:lstStyle/>
          <a:p>
            <a:r>
              <a:rPr lang="en-AU" sz="3600" b="1" dirty="0">
                <a:solidFill>
                  <a:schemeClr val="accent1">
                    <a:lumMod val="75000"/>
                  </a:schemeClr>
                </a:solidFill>
                <a:latin typeface="Century" panose="02040604050505020304" pitchFamily="18" charset="0"/>
              </a:rPr>
              <a:t>List of Macropods Reported as Hosts for Herpesviruses</a:t>
            </a:r>
          </a:p>
        </p:txBody>
      </p:sp>
      <p:sp>
        <p:nvSpPr>
          <p:cNvPr id="5" name="TextBox 4"/>
          <p:cNvSpPr txBox="1"/>
          <p:nvPr/>
        </p:nvSpPr>
        <p:spPr>
          <a:xfrm>
            <a:off x="2004697" y="1155371"/>
            <a:ext cx="10070071" cy="5016758"/>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Eastern Grey (EG), Western Grey and Red Kangaroos</a:t>
            </a:r>
          </a:p>
          <a:p>
            <a:pPr marL="285750" indent="-285750">
              <a:buFont typeface="Arial" panose="020B0604020202020204" pitchFamily="34" charset="0"/>
              <a:buChar char="•"/>
            </a:pPr>
            <a:r>
              <a:rPr lang="en-AU" sz="3200" dirty="0"/>
              <a:t>Black Tree Kangaroo</a:t>
            </a:r>
          </a:p>
          <a:p>
            <a:pPr marL="285750" indent="-285750">
              <a:buFont typeface="Arial" panose="020B0604020202020204" pitchFamily="34" charset="0"/>
              <a:buChar char="•"/>
            </a:pPr>
            <a:r>
              <a:rPr lang="en-AU" sz="3200" dirty="0"/>
              <a:t>Black Wallaroo</a:t>
            </a:r>
          </a:p>
          <a:p>
            <a:pPr marL="285750" indent="-285750">
              <a:buFont typeface="Arial" panose="020B0604020202020204" pitchFamily="34" charset="0"/>
              <a:buChar char="•"/>
            </a:pPr>
            <a:r>
              <a:rPr lang="en-AU" sz="3200" dirty="0"/>
              <a:t>Swamp, Parma, Tammar and Brush-tailed Rock Wallabies</a:t>
            </a:r>
          </a:p>
          <a:p>
            <a:pPr marL="285750" indent="-285750">
              <a:buFont typeface="Arial" panose="020B0604020202020204" pitchFamily="34" charset="0"/>
              <a:buChar char="•"/>
            </a:pPr>
            <a:r>
              <a:rPr lang="en-AU" sz="3200" dirty="0"/>
              <a:t>Quokka</a:t>
            </a:r>
          </a:p>
          <a:p>
            <a:pPr marL="285750" indent="-285750">
              <a:buFont typeface="Arial" panose="020B0604020202020204" pitchFamily="34" charset="0"/>
              <a:buChar char="•"/>
            </a:pPr>
            <a:r>
              <a:rPr lang="en-AU" sz="3200" dirty="0"/>
              <a:t>Dusky Pademelon</a:t>
            </a:r>
          </a:p>
          <a:p>
            <a:pPr marL="285750" indent="-285750">
              <a:buFont typeface="Arial" panose="020B0604020202020204" pitchFamily="34" charset="0"/>
              <a:buChar char="•"/>
            </a:pPr>
            <a:r>
              <a:rPr lang="en-AU" sz="3200" dirty="0"/>
              <a:t>Brush-tailed and Rufous Bettongs</a:t>
            </a:r>
          </a:p>
          <a:p>
            <a:pPr marL="285750" indent="-285750">
              <a:buFont typeface="Arial" panose="020B0604020202020204" pitchFamily="34" charset="0"/>
              <a:buChar char="•"/>
            </a:pPr>
            <a:r>
              <a:rPr lang="en-AU" sz="3200" dirty="0"/>
              <a:t>Long-nosed Potoroo</a:t>
            </a:r>
          </a:p>
          <a:p>
            <a:endParaRPr lang="en-AU" sz="3200" dirty="0"/>
          </a:p>
        </p:txBody>
      </p:sp>
      <p:sp>
        <p:nvSpPr>
          <p:cNvPr id="6" name="TextBox 5"/>
          <p:cNvSpPr txBox="1"/>
          <p:nvPr/>
        </p:nvSpPr>
        <p:spPr>
          <a:xfrm>
            <a:off x="7877908" y="5679686"/>
            <a:ext cx="3994662" cy="646331"/>
          </a:xfrm>
          <a:prstGeom prst="rect">
            <a:avLst/>
          </a:prstGeom>
          <a:noFill/>
          <a:ln>
            <a:noFill/>
          </a:ln>
        </p:spPr>
        <p:txBody>
          <a:bodyPr wrap="square" rtlCol="0">
            <a:spAutoFit/>
          </a:bodyPr>
          <a:lstStyle/>
          <a:p>
            <a:r>
              <a:rPr lang="en-AU" i="1" dirty="0"/>
              <a:t>Source</a:t>
            </a:r>
            <a:r>
              <a:rPr lang="en-AU" dirty="0"/>
              <a:t>: AWHN, Herpesviruses &amp; Macropods Fact Sheet</a:t>
            </a:r>
          </a:p>
        </p:txBody>
      </p:sp>
    </p:spTree>
    <p:extLst>
      <p:ext uri="{BB962C8B-B14F-4D97-AF65-F5344CB8AC3E}">
        <p14:creationId xmlns:p14="http://schemas.microsoft.com/office/powerpoint/2010/main" val="367993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4" name="TextBox 3"/>
          <p:cNvSpPr txBox="1"/>
          <p:nvPr/>
        </p:nvSpPr>
        <p:spPr>
          <a:xfrm>
            <a:off x="4118776" y="-36541"/>
            <a:ext cx="4675367" cy="769441"/>
          </a:xfrm>
          <a:prstGeom prst="rect">
            <a:avLst/>
          </a:prstGeom>
          <a:noFill/>
          <a:ln>
            <a:noFill/>
          </a:ln>
        </p:spPr>
        <p:txBody>
          <a:bodyPr wrap="square" rtlCol="0">
            <a:spAutoFit/>
          </a:bodyPr>
          <a:lstStyle/>
          <a:p>
            <a:r>
              <a:rPr lang="en-AU" sz="4400" b="1" dirty="0">
                <a:solidFill>
                  <a:schemeClr val="accent2">
                    <a:lumMod val="50000"/>
                  </a:schemeClr>
                </a:solidFill>
              </a:rPr>
              <a:t>Clinical Signs</a:t>
            </a:r>
          </a:p>
        </p:txBody>
      </p:sp>
      <p:sp>
        <p:nvSpPr>
          <p:cNvPr id="7" name="TextBox 6"/>
          <p:cNvSpPr txBox="1"/>
          <p:nvPr/>
        </p:nvSpPr>
        <p:spPr>
          <a:xfrm>
            <a:off x="1941087" y="732900"/>
            <a:ext cx="9485906" cy="4832092"/>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Discharge from nose and eyes</a:t>
            </a:r>
          </a:p>
          <a:p>
            <a:pPr marL="457200" indent="-457200">
              <a:buFont typeface="Arial" panose="020B0604020202020204" pitchFamily="34" charset="0"/>
              <a:buChar char="•"/>
            </a:pPr>
            <a:r>
              <a:rPr lang="en-AU" sz="2800" dirty="0"/>
              <a:t>Sneezing</a:t>
            </a:r>
          </a:p>
          <a:p>
            <a:pPr marL="457200" indent="-457200">
              <a:buFont typeface="Arial" panose="020B0604020202020204" pitchFamily="34" charset="0"/>
              <a:buChar char="•"/>
            </a:pPr>
            <a:r>
              <a:rPr lang="en-AU" sz="2800" dirty="0"/>
              <a:t>Fever</a:t>
            </a:r>
          </a:p>
          <a:p>
            <a:pPr marL="457200" indent="-457200">
              <a:buFont typeface="Arial" panose="020B0604020202020204" pitchFamily="34" charset="0"/>
              <a:buChar char="•"/>
            </a:pPr>
            <a:r>
              <a:rPr lang="en-AU" sz="2800" dirty="0"/>
              <a:t>Decreased appetite</a:t>
            </a:r>
          </a:p>
          <a:p>
            <a:pPr marL="457200" indent="-457200">
              <a:buFont typeface="Arial" panose="020B0604020202020204" pitchFamily="34" charset="0"/>
              <a:buChar char="•"/>
            </a:pPr>
            <a:r>
              <a:rPr lang="en-AU" sz="2800" dirty="0"/>
              <a:t>Conjunctivitis</a:t>
            </a:r>
          </a:p>
          <a:p>
            <a:pPr marL="457200" indent="-457200">
              <a:buFont typeface="Arial" panose="020B0604020202020204" pitchFamily="34" charset="0"/>
              <a:buChar char="•"/>
            </a:pPr>
            <a:r>
              <a:rPr lang="en-AU" sz="2800" dirty="0"/>
              <a:t>Keratitis (inflammation of cornea)</a:t>
            </a:r>
          </a:p>
          <a:p>
            <a:pPr marL="457200" indent="-457200">
              <a:buFont typeface="Arial" panose="020B0604020202020204" pitchFamily="34" charset="0"/>
              <a:buChar char="•"/>
            </a:pPr>
            <a:r>
              <a:rPr lang="en-AU" sz="2800" dirty="0"/>
              <a:t>Swelling of upper lip and nasal passages</a:t>
            </a:r>
          </a:p>
          <a:p>
            <a:pPr marL="457200" indent="-457200">
              <a:buFont typeface="Arial" panose="020B0604020202020204" pitchFamily="34" charset="0"/>
              <a:buChar char="•"/>
            </a:pPr>
            <a:r>
              <a:rPr lang="en-AU" sz="2800" dirty="0"/>
              <a:t>Genital ulcers</a:t>
            </a:r>
          </a:p>
          <a:p>
            <a:pPr marL="457200" indent="-457200">
              <a:buFont typeface="Arial" panose="020B0604020202020204" pitchFamily="34" charset="0"/>
              <a:buChar char="•"/>
            </a:pPr>
            <a:r>
              <a:rPr lang="en-AU" sz="2800" dirty="0"/>
              <a:t>Mouth and nasal ulcers</a:t>
            </a:r>
          </a:p>
          <a:p>
            <a:pPr marL="457200" indent="-457200">
              <a:buFont typeface="Arial" panose="020B0604020202020204" pitchFamily="34" charset="0"/>
              <a:buChar char="•"/>
            </a:pPr>
            <a:r>
              <a:rPr lang="en-AU" sz="2800" dirty="0"/>
              <a:t>Respiratory signs</a:t>
            </a:r>
          </a:p>
          <a:p>
            <a:pPr marL="457200" indent="-457200">
              <a:buFont typeface="Arial" panose="020B0604020202020204" pitchFamily="34" charset="0"/>
              <a:buChar char="•"/>
            </a:pPr>
            <a:r>
              <a:rPr lang="en-AU" sz="2800" dirty="0"/>
              <a:t>Death</a:t>
            </a:r>
          </a:p>
        </p:txBody>
      </p:sp>
      <p:sp>
        <p:nvSpPr>
          <p:cNvPr id="8" name="TextBox 7"/>
          <p:cNvSpPr txBox="1"/>
          <p:nvPr/>
        </p:nvSpPr>
        <p:spPr>
          <a:xfrm>
            <a:off x="8245503" y="6408751"/>
            <a:ext cx="2560320" cy="369332"/>
          </a:xfrm>
          <a:prstGeom prst="rect">
            <a:avLst/>
          </a:prstGeom>
          <a:noFill/>
          <a:ln>
            <a:solidFill>
              <a:schemeClr val="bg2"/>
            </a:solidFill>
          </a:ln>
        </p:spPr>
        <p:txBody>
          <a:bodyPr wrap="square" rtlCol="0">
            <a:spAutoFit/>
          </a:bodyPr>
          <a:lstStyle/>
          <a:p>
            <a:r>
              <a:rPr lang="en-AU" dirty="0"/>
              <a:t>Source: </a:t>
            </a:r>
            <a:r>
              <a:rPr lang="en-AU" dirty="0" err="1"/>
              <a:t>Ladds</a:t>
            </a:r>
            <a:r>
              <a:rPr lang="en-AU" dirty="0"/>
              <a:t> (2009)</a:t>
            </a:r>
          </a:p>
        </p:txBody>
      </p:sp>
    </p:spTree>
    <p:extLst>
      <p:ext uri="{BB962C8B-B14F-4D97-AF65-F5344CB8AC3E}">
        <p14:creationId xmlns:p14="http://schemas.microsoft.com/office/powerpoint/2010/main" val="1792396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4" name="TextBox 3"/>
          <p:cNvSpPr txBox="1"/>
          <p:nvPr/>
        </p:nvSpPr>
        <p:spPr>
          <a:xfrm>
            <a:off x="3498574" y="0"/>
            <a:ext cx="5939624" cy="769441"/>
          </a:xfrm>
          <a:prstGeom prst="rect">
            <a:avLst/>
          </a:prstGeom>
          <a:noFill/>
          <a:ln>
            <a:noFill/>
          </a:ln>
        </p:spPr>
        <p:txBody>
          <a:bodyPr wrap="square" rtlCol="0">
            <a:spAutoFit/>
          </a:bodyPr>
          <a:lstStyle/>
          <a:p>
            <a:r>
              <a:rPr lang="en-AU" sz="4400" b="1" dirty="0">
                <a:solidFill>
                  <a:schemeClr val="accent2">
                    <a:lumMod val="50000"/>
                  </a:schemeClr>
                </a:solidFill>
              </a:rPr>
              <a:t>Clinical Signs </a:t>
            </a:r>
            <a:r>
              <a:rPr lang="en-AU" sz="4400" b="1" dirty="0" err="1">
                <a:solidFill>
                  <a:schemeClr val="accent2">
                    <a:lumMod val="50000"/>
                  </a:schemeClr>
                </a:solidFill>
              </a:rPr>
              <a:t>Cont</a:t>
            </a:r>
            <a:endParaRPr lang="en-AU" sz="4400" b="1" dirty="0">
              <a:solidFill>
                <a:schemeClr val="accent2">
                  <a:lumMod val="50000"/>
                </a:schemeClr>
              </a:solidFill>
            </a:endParaRPr>
          </a:p>
        </p:txBody>
      </p:sp>
      <p:sp>
        <p:nvSpPr>
          <p:cNvPr id="8" name="TextBox 7"/>
          <p:cNvSpPr txBox="1"/>
          <p:nvPr/>
        </p:nvSpPr>
        <p:spPr>
          <a:xfrm>
            <a:off x="8245503" y="6408751"/>
            <a:ext cx="2560320" cy="369332"/>
          </a:xfrm>
          <a:prstGeom prst="rect">
            <a:avLst/>
          </a:prstGeom>
          <a:noFill/>
          <a:ln>
            <a:solidFill>
              <a:schemeClr val="bg2"/>
            </a:solidFill>
          </a:ln>
        </p:spPr>
        <p:txBody>
          <a:bodyPr wrap="square" rtlCol="0">
            <a:spAutoFit/>
          </a:bodyPr>
          <a:lstStyle/>
          <a:p>
            <a:r>
              <a:rPr lang="en-AU" dirty="0"/>
              <a:t>Source: </a:t>
            </a:r>
            <a:r>
              <a:rPr lang="en-AU" dirty="0" err="1"/>
              <a:t>Ladds</a:t>
            </a:r>
            <a:r>
              <a:rPr lang="en-AU" dirty="0"/>
              <a:t> (2009)</a:t>
            </a:r>
          </a:p>
        </p:txBody>
      </p:sp>
      <p:sp>
        <p:nvSpPr>
          <p:cNvPr id="3" name="TextBox 2"/>
          <p:cNvSpPr txBox="1"/>
          <p:nvPr/>
        </p:nvSpPr>
        <p:spPr>
          <a:xfrm>
            <a:off x="349857" y="769441"/>
            <a:ext cx="11913704" cy="393954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000" dirty="0"/>
              <a:t>The American Association of Zoo Veterinarians Infectious Disease Committee Manual 2013 described the </a:t>
            </a:r>
            <a:r>
              <a:rPr lang="en-AU" sz="3000" dirty="0" err="1"/>
              <a:t>alphaherpesviruses</a:t>
            </a:r>
            <a:r>
              <a:rPr lang="en-AU" sz="3000" dirty="0"/>
              <a:t> as causing fatal systemic infections for which there was no known treatment.</a:t>
            </a:r>
          </a:p>
          <a:p>
            <a:endParaRPr lang="en-AU" sz="1000" dirty="0"/>
          </a:p>
          <a:p>
            <a:pPr marL="285750" indent="-285750">
              <a:buFont typeface="Arial" panose="020B0604020202020204" pitchFamily="34" charset="0"/>
              <a:buChar char="•"/>
            </a:pPr>
            <a:r>
              <a:rPr lang="en-AU" sz="3000" dirty="0"/>
              <a:t>Based on the description in the literature of the clinical signs of both the human and macropod </a:t>
            </a:r>
            <a:r>
              <a:rPr lang="en-AU" sz="3000" dirty="0" err="1"/>
              <a:t>alphaherpesviruses</a:t>
            </a:r>
            <a:r>
              <a:rPr lang="en-AU" sz="3000" dirty="0"/>
              <a:t> we consider it likely that the virus that has affected the joeys at </a:t>
            </a:r>
            <a:r>
              <a:rPr lang="en-AU" sz="3000" i="1" dirty="0"/>
              <a:t>Possumwood</a:t>
            </a:r>
            <a:r>
              <a:rPr lang="en-AU" sz="3000" dirty="0"/>
              <a:t> is an 	</a:t>
            </a:r>
            <a:r>
              <a:rPr lang="en-AU" sz="3000" dirty="0" err="1"/>
              <a:t>alphaherpesvirus</a:t>
            </a:r>
            <a:r>
              <a:rPr lang="en-AU" sz="3000" dirty="0"/>
              <a:t>.</a:t>
            </a:r>
          </a:p>
        </p:txBody>
      </p:sp>
    </p:spTree>
    <p:extLst>
      <p:ext uri="{BB962C8B-B14F-4D97-AF65-F5344CB8AC3E}">
        <p14:creationId xmlns:p14="http://schemas.microsoft.com/office/powerpoint/2010/main" val="395637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 on brainstorming" id="{C229246F-E851-40FB-8E1D-535DCA6AFD71}" vid="{8D346C02-FE09-4A8E-BC58-EB73E373F0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brainstorming presentation</Template>
  <TotalTime>0</TotalTime>
  <Words>1617</Words>
  <Application>Microsoft Office PowerPoint</Application>
  <PresentationFormat>Widescreen</PresentationFormat>
  <Paragraphs>232</Paragraphs>
  <Slides>24</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Century</vt:lpstr>
      <vt:lpstr>Century Gothic</vt:lpstr>
      <vt:lpstr>Palatino Linotype</vt:lpstr>
      <vt:lpstr>Wingdings</vt:lpstr>
      <vt:lpstr>Wingdings 2</vt:lpstr>
      <vt:lpstr>Presentation on brainstorming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Virus Latency</vt:lpstr>
      <vt:lpstr>PowerPoint Presentation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2016-02-05T06:42:48Z</dcterms:created>
  <dcterms:modified xsi:type="dcterms:W3CDTF">2020-07-20T02:08:59Z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