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95" r:id="rId4"/>
    <p:sldId id="307" r:id="rId5"/>
    <p:sldId id="296" r:id="rId6"/>
    <p:sldId id="366" r:id="rId7"/>
    <p:sldId id="308" r:id="rId8"/>
    <p:sldId id="309" r:id="rId9"/>
    <p:sldId id="370" r:id="rId10"/>
    <p:sldId id="371" r:id="rId11"/>
    <p:sldId id="372" r:id="rId12"/>
    <p:sldId id="310" r:id="rId13"/>
    <p:sldId id="311" r:id="rId14"/>
    <p:sldId id="297" r:id="rId15"/>
    <p:sldId id="373" r:id="rId16"/>
    <p:sldId id="367" r:id="rId17"/>
    <p:sldId id="257" r:id="rId18"/>
    <p:sldId id="258" r:id="rId19"/>
    <p:sldId id="259" r:id="rId20"/>
    <p:sldId id="261" r:id="rId21"/>
    <p:sldId id="299" r:id="rId22"/>
    <p:sldId id="316" r:id="rId23"/>
    <p:sldId id="368" r:id="rId24"/>
    <p:sldId id="374" r:id="rId25"/>
    <p:sldId id="3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A774D-DD46-4994-A8A0-6CE38893CEA2}" v="8" dt="2022-07-30T02:53:28.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40" autoAdjust="0"/>
    <p:restoredTop sz="94660"/>
  </p:normalViewPr>
  <p:slideViewPr>
    <p:cSldViewPr snapToGrid="0">
      <p:cViewPr varScale="1">
        <p:scale>
          <a:sx n="80" d="100"/>
          <a:sy n="80" d="100"/>
        </p:scale>
        <p:origin x="64"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4273A-41F6-4270-B925-085C540AF88A}" type="datetimeFigureOut">
              <a:rPr lang="en-AU" smtClean="0"/>
              <a:t>31/07/2022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8C288-5B4E-4985-AE85-1028F251CA3E}" type="slidenum">
              <a:rPr lang="en-AU" smtClean="0"/>
              <a:t>‹#›</a:t>
            </a:fld>
            <a:endParaRPr lang="en-AU"/>
          </a:p>
        </p:txBody>
      </p:sp>
    </p:spTree>
    <p:extLst>
      <p:ext uri="{BB962C8B-B14F-4D97-AF65-F5344CB8AC3E}">
        <p14:creationId xmlns:p14="http://schemas.microsoft.com/office/powerpoint/2010/main" val="122985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101825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94244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35099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62498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321089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2686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10588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418698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385029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39623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67921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948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74292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241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56863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003496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3606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46837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4B5E2-FF5E-4775-8B1B-37D21C049B1A}" type="datetimeFigureOut">
              <a:rPr lang="en-AU" smtClean="0"/>
              <a:t>31/07/2022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71676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4B5E2-FF5E-4775-8B1B-37D21C049B1A}" type="datetimeFigureOut">
              <a:rPr lang="en-AU" smtClean="0"/>
              <a:t>31/07/2022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23329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34B5E2-FF5E-4775-8B1B-37D21C049B1A}" type="datetimeFigureOut">
              <a:rPr lang="en-AU" smtClean="0"/>
              <a:t>31/07/2022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287911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34B5E2-FF5E-4775-8B1B-37D21C049B1A}" type="datetimeFigureOut">
              <a:rPr lang="en-AU" smtClean="0"/>
              <a:t>31/07/2022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363416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4B5E2-FF5E-4775-8B1B-37D21C049B1A}" type="datetimeFigureOut">
              <a:rPr lang="en-AU" smtClean="0"/>
              <a:t>31/07/2022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396509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4B5E2-FF5E-4775-8B1B-37D21C049B1A}" type="datetimeFigureOut">
              <a:rPr lang="en-AU" smtClean="0"/>
              <a:t>31/07/2022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04320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4B5E2-FF5E-4775-8B1B-37D21C049B1A}" type="datetimeFigureOut">
              <a:rPr lang="en-AU" smtClean="0"/>
              <a:t>31/07/2022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9DED2C-CD75-4319-8E2C-6DD2B6AA815B}" type="slidenum">
              <a:rPr lang="en-AU" smtClean="0"/>
              <a:t>‹#›</a:t>
            </a:fld>
            <a:endParaRPr lang="en-AU"/>
          </a:p>
        </p:txBody>
      </p:sp>
    </p:spTree>
    <p:extLst>
      <p:ext uri="{BB962C8B-B14F-4D97-AF65-F5344CB8AC3E}">
        <p14:creationId xmlns:p14="http://schemas.microsoft.com/office/powerpoint/2010/main" val="160652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34B5E2-FF5E-4775-8B1B-37D21C049B1A}" type="datetimeFigureOut">
              <a:rPr lang="en-AU" smtClean="0"/>
              <a:t>31/07/2022</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9DED2C-CD75-4319-8E2C-6DD2B6AA815B}" type="slidenum">
              <a:rPr lang="en-AU" smtClean="0"/>
              <a:t>‹#›</a:t>
            </a:fld>
            <a:endParaRPr lang="en-AU"/>
          </a:p>
        </p:txBody>
      </p:sp>
    </p:spTree>
    <p:extLst>
      <p:ext uri="{BB962C8B-B14F-4D97-AF65-F5344CB8AC3E}">
        <p14:creationId xmlns:p14="http://schemas.microsoft.com/office/powerpoint/2010/main" val="2660047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teachpe.com/physiology/energy_systems.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kangaroo standing on grass&#10;&#10;Description automatically generated">
            <a:extLst>
              <a:ext uri="{FF2B5EF4-FFF2-40B4-BE49-F238E27FC236}">
                <a16:creationId xmlns:a16="http://schemas.microsoft.com/office/drawing/2014/main" id="{548B135F-BE55-427A-BD30-489871AC61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31" name="Isosceles Triangle 3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Parallelogram 3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F221F9-35D9-47FF-8A53-99200341C66E}"/>
              </a:ext>
            </a:extLst>
          </p:cNvPr>
          <p:cNvSpPr>
            <a:spLocks noGrp="1"/>
          </p:cNvSpPr>
          <p:nvPr>
            <p:ph type="ctrTitle"/>
          </p:nvPr>
        </p:nvSpPr>
        <p:spPr>
          <a:xfrm>
            <a:off x="4704200" y="1678665"/>
            <a:ext cx="4569803" cy="2369131"/>
          </a:xfrm>
        </p:spPr>
        <p:txBody>
          <a:bodyPr>
            <a:normAutofit/>
          </a:bodyPr>
          <a:lstStyle/>
          <a:p>
            <a:r>
              <a:rPr lang="en-AU" sz="5400" b="1" dirty="0"/>
              <a:t>Stress </a:t>
            </a:r>
            <a:r>
              <a:rPr lang="en-AU" b="1" dirty="0"/>
              <a:t>in Macropods</a:t>
            </a:r>
            <a:endParaRPr lang="en-AU" sz="5400" b="1" dirty="0"/>
          </a:p>
        </p:txBody>
      </p:sp>
      <p:sp>
        <p:nvSpPr>
          <p:cNvPr id="3" name="Subtitle 2">
            <a:extLst>
              <a:ext uri="{FF2B5EF4-FFF2-40B4-BE49-F238E27FC236}">
                <a16:creationId xmlns:a16="http://schemas.microsoft.com/office/drawing/2014/main" id="{B4071277-60D6-459B-9506-7BD05E49382F}"/>
              </a:ext>
            </a:extLst>
          </p:cNvPr>
          <p:cNvSpPr>
            <a:spLocks noGrp="1"/>
          </p:cNvSpPr>
          <p:nvPr>
            <p:ph type="subTitle" idx="1"/>
          </p:nvPr>
        </p:nvSpPr>
        <p:spPr>
          <a:xfrm>
            <a:off x="4700964" y="4050832"/>
            <a:ext cx="4573037" cy="1096899"/>
          </a:xfrm>
        </p:spPr>
        <p:txBody>
          <a:bodyPr>
            <a:normAutofit/>
          </a:bodyPr>
          <a:lstStyle/>
          <a:p>
            <a:endParaRPr lang="en-AU" dirty="0">
              <a:solidFill>
                <a:schemeClr val="bg1"/>
              </a:solidFill>
            </a:endParaRPr>
          </a:p>
        </p:txBody>
      </p:sp>
      <p:sp>
        <p:nvSpPr>
          <p:cNvPr id="4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457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44FAA70-4C97-4DAE-9DE5-3FFB0D0C72FA}"/>
              </a:ext>
            </a:extLst>
          </p:cNvPr>
          <p:cNvGraphicFramePr>
            <a:graphicFrameLocks noGrp="1"/>
          </p:cNvGraphicFramePr>
          <p:nvPr>
            <p:ph idx="1"/>
            <p:extLst>
              <p:ext uri="{D42A27DB-BD31-4B8C-83A1-F6EECF244321}">
                <p14:modId xmlns:p14="http://schemas.microsoft.com/office/powerpoint/2010/main" val="3705073130"/>
              </p:ext>
            </p:extLst>
          </p:nvPr>
        </p:nvGraphicFramePr>
        <p:xfrm>
          <a:off x="0" y="832667"/>
          <a:ext cx="9736531" cy="6080182"/>
        </p:xfrm>
        <a:graphic>
          <a:graphicData uri="http://schemas.openxmlformats.org/drawingml/2006/table">
            <a:tbl>
              <a:tblPr firstRow="1" bandRow="1">
                <a:tableStyleId>{5C22544A-7EE6-4342-B048-85BDC9FD1C3A}</a:tableStyleId>
              </a:tblPr>
              <a:tblGrid>
                <a:gridCol w="1133856">
                  <a:extLst>
                    <a:ext uri="{9D8B030D-6E8A-4147-A177-3AD203B41FA5}">
                      <a16:colId xmlns:a16="http://schemas.microsoft.com/office/drawing/2014/main" val="3469275256"/>
                    </a:ext>
                  </a:extLst>
                </a:gridCol>
                <a:gridCol w="4681728">
                  <a:extLst>
                    <a:ext uri="{9D8B030D-6E8A-4147-A177-3AD203B41FA5}">
                      <a16:colId xmlns:a16="http://schemas.microsoft.com/office/drawing/2014/main" val="3106058839"/>
                    </a:ext>
                  </a:extLst>
                </a:gridCol>
                <a:gridCol w="1704441">
                  <a:extLst>
                    <a:ext uri="{9D8B030D-6E8A-4147-A177-3AD203B41FA5}">
                      <a16:colId xmlns:a16="http://schemas.microsoft.com/office/drawing/2014/main" val="1957658575"/>
                    </a:ext>
                  </a:extLst>
                </a:gridCol>
                <a:gridCol w="2216506">
                  <a:extLst>
                    <a:ext uri="{9D8B030D-6E8A-4147-A177-3AD203B41FA5}">
                      <a16:colId xmlns:a16="http://schemas.microsoft.com/office/drawing/2014/main" val="1875046673"/>
                    </a:ext>
                  </a:extLst>
                </a:gridCol>
              </a:tblGrid>
              <a:tr h="644318">
                <a:tc>
                  <a:txBody>
                    <a:bodyPr/>
                    <a:lstStyle/>
                    <a:p>
                      <a:r>
                        <a:rPr lang="en-AU" dirty="0"/>
                        <a:t>Name</a:t>
                      </a:r>
                    </a:p>
                  </a:txBody>
                  <a:tcPr/>
                </a:tc>
                <a:tc>
                  <a:txBody>
                    <a:bodyPr/>
                    <a:lstStyle/>
                    <a:p>
                      <a:r>
                        <a:rPr lang="en-AU" dirty="0"/>
                        <a:t>History</a:t>
                      </a:r>
                    </a:p>
                  </a:txBody>
                  <a:tcPr/>
                </a:tc>
                <a:tc>
                  <a:txBody>
                    <a:bodyPr/>
                    <a:lstStyle/>
                    <a:p>
                      <a:r>
                        <a:rPr lang="en-AU" dirty="0"/>
                        <a:t>Cortisol initial (nmol/ L)</a:t>
                      </a:r>
                    </a:p>
                  </a:txBody>
                  <a:tcPr/>
                </a:tc>
                <a:tc>
                  <a:txBody>
                    <a:bodyPr/>
                    <a:lstStyle/>
                    <a:p>
                      <a:r>
                        <a:rPr lang="en-AU" dirty="0"/>
                        <a:t>Cortisol follow up</a:t>
                      </a:r>
                    </a:p>
                  </a:txBody>
                  <a:tcPr/>
                </a:tc>
                <a:extLst>
                  <a:ext uri="{0D108BD9-81ED-4DB2-BD59-A6C34878D82A}">
                    <a16:rowId xmlns:a16="http://schemas.microsoft.com/office/drawing/2014/main" val="463747197"/>
                  </a:ext>
                </a:extLst>
              </a:tr>
              <a:tr h="585231">
                <a:tc>
                  <a:txBody>
                    <a:bodyPr/>
                    <a:lstStyle/>
                    <a:p>
                      <a:r>
                        <a:rPr lang="en-AU" dirty="0"/>
                        <a:t>Swallow</a:t>
                      </a:r>
                    </a:p>
                  </a:txBody>
                  <a:tcPr/>
                </a:tc>
                <a:tc>
                  <a:txBody>
                    <a:bodyPr/>
                    <a:lstStyle/>
                    <a:p>
                      <a:r>
                        <a:rPr lang="en-AU" dirty="0"/>
                        <a:t>Dog attack, severe injuries</a:t>
                      </a:r>
                    </a:p>
                  </a:txBody>
                  <a:tcPr/>
                </a:tc>
                <a:tc>
                  <a:txBody>
                    <a:bodyPr/>
                    <a:lstStyle/>
                    <a:p>
                      <a:r>
                        <a:rPr lang="en-AU" dirty="0"/>
                        <a:t>531</a:t>
                      </a:r>
                    </a:p>
                  </a:txBody>
                  <a:tcPr/>
                </a:tc>
                <a:tc>
                  <a:txBody>
                    <a:bodyPr/>
                    <a:lstStyle/>
                    <a:p>
                      <a:r>
                        <a:rPr lang="en-AU" dirty="0"/>
                        <a:t>56 (after 3 weeks)</a:t>
                      </a:r>
                    </a:p>
                  </a:txBody>
                  <a:tcPr/>
                </a:tc>
                <a:extLst>
                  <a:ext uri="{0D108BD9-81ED-4DB2-BD59-A6C34878D82A}">
                    <a16:rowId xmlns:a16="http://schemas.microsoft.com/office/drawing/2014/main" val="3555799201"/>
                  </a:ext>
                </a:extLst>
              </a:tr>
              <a:tr h="644318">
                <a:tc>
                  <a:txBody>
                    <a:bodyPr/>
                    <a:lstStyle/>
                    <a:p>
                      <a:r>
                        <a:rPr lang="en-AU" dirty="0"/>
                        <a:t>Cherry</a:t>
                      </a:r>
                    </a:p>
                  </a:txBody>
                  <a:tcPr/>
                </a:tc>
                <a:tc>
                  <a:txBody>
                    <a:bodyPr/>
                    <a:lstStyle/>
                    <a:p>
                      <a:r>
                        <a:rPr lang="en-AU" dirty="0"/>
                        <a:t>spinal injury, fox attack, joey taken &amp; pouch torn</a:t>
                      </a:r>
                    </a:p>
                  </a:txBody>
                  <a:tcPr/>
                </a:tc>
                <a:tc>
                  <a:txBody>
                    <a:bodyPr/>
                    <a:lstStyle/>
                    <a:p>
                      <a:r>
                        <a:rPr lang="en-AU" dirty="0"/>
                        <a:t>522</a:t>
                      </a:r>
                    </a:p>
                  </a:txBody>
                  <a:tcPr/>
                </a:tc>
                <a:tc>
                  <a:txBody>
                    <a:bodyPr/>
                    <a:lstStyle/>
                    <a:p>
                      <a:r>
                        <a:rPr lang="en-AU" dirty="0"/>
                        <a:t>62 (after 4 weeks)</a:t>
                      </a:r>
                    </a:p>
                  </a:txBody>
                  <a:tcPr/>
                </a:tc>
                <a:extLst>
                  <a:ext uri="{0D108BD9-81ED-4DB2-BD59-A6C34878D82A}">
                    <a16:rowId xmlns:a16="http://schemas.microsoft.com/office/drawing/2014/main" val="4241394971"/>
                  </a:ext>
                </a:extLst>
              </a:tr>
              <a:tr h="585231">
                <a:tc>
                  <a:txBody>
                    <a:bodyPr/>
                    <a:lstStyle/>
                    <a:p>
                      <a:r>
                        <a:rPr lang="en-AU" dirty="0"/>
                        <a:t>Big Al</a:t>
                      </a:r>
                    </a:p>
                  </a:txBody>
                  <a:tcPr/>
                </a:tc>
                <a:tc>
                  <a:txBody>
                    <a:bodyPr/>
                    <a:lstStyle/>
                    <a:p>
                      <a:r>
                        <a:rPr lang="en-AU" dirty="0"/>
                        <a:t>Attacked by 3 dogs</a:t>
                      </a:r>
                    </a:p>
                  </a:txBody>
                  <a:tcPr/>
                </a:tc>
                <a:tc>
                  <a:txBody>
                    <a:bodyPr/>
                    <a:lstStyle/>
                    <a:p>
                      <a:r>
                        <a:rPr lang="en-AU" dirty="0"/>
                        <a:t>431</a:t>
                      </a:r>
                    </a:p>
                  </a:txBody>
                  <a:tcPr/>
                </a:tc>
                <a:tc>
                  <a:txBody>
                    <a:bodyPr/>
                    <a:lstStyle/>
                    <a:p>
                      <a:endParaRPr lang="en-AU" dirty="0"/>
                    </a:p>
                  </a:txBody>
                  <a:tcPr/>
                </a:tc>
                <a:extLst>
                  <a:ext uri="{0D108BD9-81ED-4DB2-BD59-A6C34878D82A}">
                    <a16:rowId xmlns:a16="http://schemas.microsoft.com/office/drawing/2014/main" val="1494538356"/>
                  </a:ext>
                </a:extLst>
              </a:tr>
              <a:tr h="585231">
                <a:tc>
                  <a:txBody>
                    <a:bodyPr/>
                    <a:lstStyle/>
                    <a:p>
                      <a:r>
                        <a:rPr lang="en-AU" dirty="0"/>
                        <a:t>Carrie</a:t>
                      </a:r>
                    </a:p>
                  </a:txBody>
                  <a:tcPr/>
                </a:tc>
                <a:tc>
                  <a:txBody>
                    <a:bodyPr/>
                    <a:lstStyle/>
                    <a:p>
                      <a:r>
                        <a:rPr lang="en-AU" dirty="0"/>
                        <a:t>Fence hanger, dog attack</a:t>
                      </a:r>
                    </a:p>
                  </a:txBody>
                  <a:tcPr/>
                </a:tc>
                <a:tc>
                  <a:txBody>
                    <a:bodyPr/>
                    <a:lstStyle/>
                    <a:p>
                      <a:r>
                        <a:rPr lang="en-AU" dirty="0"/>
                        <a:t>525</a:t>
                      </a:r>
                    </a:p>
                  </a:txBody>
                  <a:tcPr/>
                </a:tc>
                <a:tc>
                  <a:txBody>
                    <a:bodyPr/>
                    <a:lstStyle/>
                    <a:p>
                      <a:endParaRPr lang="en-AU"/>
                    </a:p>
                  </a:txBody>
                  <a:tcPr/>
                </a:tc>
                <a:extLst>
                  <a:ext uri="{0D108BD9-81ED-4DB2-BD59-A6C34878D82A}">
                    <a16:rowId xmlns:a16="http://schemas.microsoft.com/office/drawing/2014/main" val="1690391297"/>
                  </a:ext>
                </a:extLst>
              </a:tr>
              <a:tr h="585231">
                <a:tc>
                  <a:txBody>
                    <a:bodyPr/>
                    <a:lstStyle/>
                    <a:p>
                      <a:r>
                        <a:rPr lang="en-AU" dirty="0"/>
                        <a:t>Arrow</a:t>
                      </a:r>
                    </a:p>
                  </a:txBody>
                  <a:tcPr/>
                </a:tc>
                <a:tc>
                  <a:txBody>
                    <a:bodyPr/>
                    <a:lstStyle/>
                    <a:p>
                      <a:r>
                        <a:rPr lang="en-AU" dirty="0"/>
                        <a:t>70kg male with arrow penetrating eyelid</a:t>
                      </a:r>
                    </a:p>
                  </a:txBody>
                  <a:tcPr/>
                </a:tc>
                <a:tc>
                  <a:txBody>
                    <a:bodyPr/>
                    <a:lstStyle/>
                    <a:p>
                      <a:r>
                        <a:rPr lang="en-AU"/>
                        <a:t>24</a:t>
                      </a:r>
                    </a:p>
                  </a:txBody>
                  <a:tcPr/>
                </a:tc>
                <a:tc>
                  <a:txBody>
                    <a:bodyPr/>
                    <a:lstStyle/>
                    <a:p>
                      <a:endParaRPr lang="en-AU"/>
                    </a:p>
                  </a:txBody>
                  <a:tcPr/>
                </a:tc>
                <a:extLst>
                  <a:ext uri="{0D108BD9-81ED-4DB2-BD59-A6C34878D82A}">
                    <a16:rowId xmlns:a16="http://schemas.microsoft.com/office/drawing/2014/main" val="2806956902"/>
                  </a:ext>
                </a:extLst>
              </a:tr>
              <a:tr h="585231">
                <a:tc>
                  <a:txBody>
                    <a:bodyPr/>
                    <a:lstStyle/>
                    <a:p>
                      <a:r>
                        <a:rPr lang="en-AU" dirty="0"/>
                        <a:t>Lily</a:t>
                      </a:r>
                    </a:p>
                  </a:txBody>
                  <a:tcPr/>
                </a:tc>
                <a:tc>
                  <a:txBody>
                    <a:bodyPr/>
                    <a:lstStyle/>
                    <a:p>
                      <a:r>
                        <a:rPr lang="en-AU" dirty="0"/>
                        <a:t>Normal</a:t>
                      </a:r>
                    </a:p>
                  </a:txBody>
                  <a:tcPr/>
                </a:tc>
                <a:tc>
                  <a:txBody>
                    <a:bodyPr/>
                    <a:lstStyle/>
                    <a:p>
                      <a:r>
                        <a:rPr lang="en-AU" dirty="0"/>
                        <a:t>31</a:t>
                      </a:r>
                    </a:p>
                  </a:txBody>
                  <a:tcPr/>
                </a:tc>
                <a:tc>
                  <a:txBody>
                    <a:bodyPr/>
                    <a:lstStyle/>
                    <a:p>
                      <a:endParaRPr lang="en-AU"/>
                    </a:p>
                  </a:txBody>
                  <a:tcPr/>
                </a:tc>
                <a:extLst>
                  <a:ext uri="{0D108BD9-81ED-4DB2-BD59-A6C34878D82A}">
                    <a16:rowId xmlns:a16="http://schemas.microsoft.com/office/drawing/2014/main" val="3242578891"/>
                  </a:ext>
                </a:extLst>
              </a:tr>
              <a:tr h="585231">
                <a:tc>
                  <a:txBody>
                    <a:bodyPr/>
                    <a:lstStyle/>
                    <a:p>
                      <a:r>
                        <a:rPr lang="en-AU" dirty="0" err="1"/>
                        <a:t>Ginni</a:t>
                      </a:r>
                      <a:endParaRPr lang="en-AU" dirty="0"/>
                    </a:p>
                  </a:txBody>
                  <a:tcPr/>
                </a:tc>
                <a:tc>
                  <a:txBody>
                    <a:bodyPr/>
                    <a:lstStyle/>
                    <a:p>
                      <a:r>
                        <a:rPr lang="en-AU" dirty="0"/>
                        <a:t>Fence hanger, ischemic toe, dislocated hip.</a:t>
                      </a:r>
                    </a:p>
                  </a:txBody>
                  <a:tcPr/>
                </a:tc>
                <a:tc>
                  <a:txBody>
                    <a:bodyPr/>
                    <a:lstStyle/>
                    <a:p>
                      <a:r>
                        <a:rPr lang="en-AU" dirty="0"/>
                        <a:t>588</a:t>
                      </a:r>
                    </a:p>
                  </a:txBody>
                  <a:tcPr/>
                </a:tc>
                <a:tc>
                  <a:txBody>
                    <a:bodyPr/>
                    <a:lstStyle/>
                    <a:p>
                      <a:endParaRPr lang="en-AU" dirty="0"/>
                    </a:p>
                  </a:txBody>
                  <a:tcPr/>
                </a:tc>
                <a:extLst>
                  <a:ext uri="{0D108BD9-81ED-4DB2-BD59-A6C34878D82A}">
                    <a16:rowId xmlns:a16="http://schemas.microsoft.com/office/drawing/2014/main" val="3471553820"/>
                  </a:ext>
                </a:extLst>
              </a:tr>
              <a:tr h="585231">
                <a:tc>
                  <a:txBody>
                    <a:bodyPr/>
                    <a:lstStyle/>
                    <a:p>
                      <a:r>
                        <a:rPr lang="en-AU" dirty="0"/>
                        <a:t>Shannon</a:t>
                      </a:r>
                    </a:p>
                  </a:txBody>
                  <a:tcPr/>
                </a:tc>
                <a:tc>
                  <a:txBody>
                    <a:bodyPr/>
                    <a:lstStyle/>
                    <a:p>
                      <a:r>
                        <a:rPr lang="en-AU" dirty="0"/>
                        <a:t>Fire victim, alone in a burnt area. Burnt hind feet, unable to hop</a:t>
                      </a:r>
                    </a:p>
                  </a:txBody>
                  <a:tcPr/>
                </a:tc>
                <a:tc>
                  <a:txBody>
                    <a:bodyPr/>
                    <a:lstStyle/>
                    <a:p>
                      <a:r>
                        <a:rPr lang="en-AU" dirty="0"/>
                        <a:t>362</a:t>
                      </a:r>
                    </a:p>
                  </a:txBody>
                  <a:tcPr/>
                </a:tc>
                <a:tc>
                  <a:txBody>
                    <a:bodyPr/>
                    <a:lstStyle/>
                    <a:p>
                      <a:r>
                        <a:rPr lang="en-AU" dirty="0"/>
                        <a:t>33 (after 6 weeks)</a:t>
                      </a:r>
                    </a:p>
                  </a:txBody>
                  <a:tcPr/>
                </a:tc>
                <a:extLst>
                  <a:ext uri="{0D108BD9-81ED-4DB2-BD59-A6C34878D82A}">
                    <a16:rowId xmlns:a16="http://schemas.microsoft.com/office/drawing/2014/main" val="2461609482"/>
                  </a:ext>
                </a:extLst>
              </a:tr>
              <a:tr h="585231">
                <a:tc>
                  <a:txBody>
                    <a:bodyPr/>
                    <a:lstStyle/>
                    <a:p>
                      <a:r>
                        <a:rPr lang="en-AU" dirty="0"/>
                        <a:t>Cherry Blossom</a:t>
                      </a:r>
                    </a:p>
                  </a:txBody>
                  <a:tcPr/>
                </a:tc>
                <a:tc>
                  <a:txBody>
                    <a:bodyPr/>
                    <a:lstStyle/>
                    <a:p>
                      <a:r>
                        <a:rPr lang="en-AU" dirty="0"/>
                        <a:t>Attacked by 2 large dogs</a:t>
                      </a:r>
                    </a:p>
                  </a:txBody>
                  <a:tcPr/>
                </a:tc>
                <a:tc>
                  <a:txBody>
                    <a:bodyPr/>
                    <a:lstStyle/>
                    <a:p>
                      <a:r>
                        <a:rPr lang="en-AU" dirty="0"/>
                        <a:t>242</a:t>
                      </a:r>
                    </a:p>
                  </a:txBody>
                  <a:tcPr/>
                </a:tc>
                <a:tc>
                  <a:txBody>
                    <a:bodyPr/>
                    <a:lstStyle/>
                    <a:p>
                      <a:r>
                        <a:rPr lang="en-AU" dirty="0"/>
                        <a:t>59 (after 17 days)</a:t>
                      </a:r>
                    </a:p>
                  </a:txBody>
                  <a:tcPr/>
                </a:tc>
                <a:extLst>
                  <a:ext uri="{0D108BD9-81ED-4DB2-BD59-A6C34878D82A}">
                    <a16:rowId xmlns:a16="http://schemas.microsoft.com/office/drawing/2014/main" val="2285396080"/>
                  </a:ext>
                </a:extLst>
              </a:tr>
            </a:tbl>
          </a:graphicData>
        </a:graphic>
      </p:graphicFrame>
      <p:sp>
        <p:nvSpPr>
          <p:cNvPr id="6" name="TextBox 5">
            <a:extLst>
              <a:ext uri="{FF2B5EF4-FFF2-40B4-BE49-F238E27FC236}">
                <a16:creationId xmlns:a16="http://schemas.microsoft.com/office/drawing/2014/main" id="{27B26391-096F-4410-B9CE-B22E20D8B238}"/>
              </a:ext>
            </a:extLst>
          </p:cNvPr>
          <p:cNvSpPr txBox="1"/>
          <p:nvPr/>
        </p:nvSpPr>
        <p:spPr>
          <a:xfrm>
            <a:off x="3428998" y="463335"/>
            <a:ext cx="5666139" cy="369332"/>
          </a:xfrm>
          <a:prstGeom prst="rect">
            <a:avLst/>
          </a:prstGeom>
          <a:noFill/>
        </p:spPr>
        <p:txBody>
          <a:bodyPr wrap="square" rtlCol="0">
            <a:spAutoFit/>
          </a:bodyPr>
          <a:lstStyle/>
          <a:p>
            <a:r>
              <a:rPr lang="en-AU" b="1" dirty="0">
                <a:solidFill>
                  <a:srgbClr val="92D050"/>
                </a:solidFill>
              </a:rPr>
              <a:t>Normal = &lt;50nmol/L</a:t>
            </a:r>
          </a:p>
        </p:txBody>
      </p:sp>
      <p:sp>
        <p:nvSpPr>
          <p:cNvPr id="2" name="TextBox 1">
            <a:extLst>
              <a:ext uri="{FF2B5EF4-FFF2-40B4-BE49-F238E27FC236}">
                <a16:creationId xmlns:a16="http://schemas.microsoft.com/office/drawing/2014/main" id="{35DC9528-8CCF-0698-2732-4E9596B5E99B}"/>
              </a:ext>
            </a:extLst>
          </p:cNvPr>
          <p:cNvSpPr txBox="1"/>
          <p:nvPr/>
        </p:nvSpPr>
        <p:spPr>
          <a:xfrm>
            <a:off x="3428998" y="-52031"/>
            <a:ext cx="3006547" cy="584775"/>
          </a:xfrm>
          <a:prstGeom prst="rect">
            <a:avLst/>
          </a:prstGeom>
          <a:noFill/>
        </p:spPr>
        <p:txBody>
          <a:bodyPr wrap="square" rtlCol="0">
            <a:spAutoFit/>
          </a:bodyPr>
          <a:lstStyle/>
          <a:p>
            <a:r>
              <a:rPr lang="en-AU" sz="3200" dirty="0">
                <a:solidFill>
                  <a:schemeClr val="accent1"/>
                </a:solidFill>
              </a:rPr>
              <a:t>Cortisol Results</a:t>
            </a:r>
          </a:p>
        </p:txBody>
      </p:sp>
    </p:spTree>
    <p:extLst>
      <p:ext uri="{BB962C8B-B14F-4D97-AF65-F5344CB8AC3E}">
        <p14:creationId xmlns:p14="http://schemas.microsoft.com/office/powerpoint/2010/main" val="212100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629B-1EB0-4060-9789-DD990D62B223}"/>
              </a:ext>
            </a:extLst>
          </p:cNvPr>
          <p:cNvSpPr>
            <a:spLocks noGrp="1"/>
          </p:cNvSpPr>
          <p:nvPr>
            <p:ph type="title"/>
          </p:nvPr>
        </p:nvSpPr>
        <p:spPr>
          <a:xfrm>
            <a:off x="639234" y="22123"/>
            <a:ext cx="8596668" cy="660400"/>
          </a:xfrm>
        </p:spPr>
        <p:txBody>
          <a:bodyPr/>
          <a:lstStyle/>
          <a:p>
            <a:r>
              <a:rPr lang="en-AU" dirty="0"/>
              <a:t>Cortisol case studies</a:t>
            </a:r>
          </a:p>
        </p:txBody>
      </p:sp>
      <p:pic>
        <p:nvPicPr>
          <p:cNvPr id="5" name="Content Placeholder 4" descr="Animal on the side of a building&#10;&#10;Description automatically generated">
            <a:extLst>
              <a:ext uri="{FF2B5EF4-FFF2-40B4-BE49-F238E27FC236}">
                <a16:creationId xmlns:a16="http://schemas.microsoft.com/office/drawing/2014/main" id="{322C8E6A-B9D4-49F4-8BF3-249E2BF2D3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440160" y="1167703"/>
            <a:ext cx="3881438" cy="2911078"/>
          </a:xfrm>
        </p:spPr>
      </p:pic>
      <p:pic>
        <p:nvPicPr>
          <p:cNvPr id="4" name="Picture 3" descr="A picture containing indoor, brown, laying, small&#10;&#10;Description automatically generated">
            <a:extLst>
              <a:ext uri="{FF2B5EF4-FFF2-40B4-BE49-F238E27FC236}">
                <a16:creationId xmlns:a16="http://schemas.microsoft.com/office/drawing/2014/main" id="{8D808C5C-0265-4A1A-B8CA-F92D4385CF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2956098" y="726769"/>
            <a:ext cx="3408137" cy="2556103"/>
          </a:xfrm>
          <a:prstGeom prst="rect">
            <a:avLst/>
          </a:prstGeom>
        </p:spPr>
      </p:pic>
      <p:pic>
        <p:nvPicPr>
          <p:cNvPr id="7" name="Picture 6" descr="A picture containing outdoor, bench, animal, fence&#10;&#10;Description automatically generated">
            <a:extLst>
              <a:ext uri="{FF2B5EF4-FFF2-40B4-BE49-F238E27FC236}">
                <a16:creationId xmlns:a16="http://schemas.microsoft.com/office/drawing/2014/main" id="{AF5F6B4D-0726-4B4E-885F-25411AE57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915559" y="2831756"/>
            <a:ext cx="3693052" cy="2769789"/>
          </a:xfrm>
          <a:prstGeom prst="rect">
            <a:avLst/>
          </a:prstGeom>
        </p:spPr>
      </p:pic>
      <p:pic>
        <p:nvPicPr>
          <p:cNvPr id="9" name="Picture 8" descr="An animal with its mouth open&#10;&#10;Description automatically generated">
            <a:extLst>
              <a:ext uri="{FF2B5EF4-FFF2-40B4-BE49-F238E27FC236}">
                <a16:creationId xmlns:a16="http://schemas.microsoft.com/office/drawing/2014/main" id="{36E88D99-2018-4A12-B76E-6D4E364CC6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604726" y="3766002"/>
            <a:ext cx="3511055" cy="2633292"/>
          </a:xfrm>
          <a:prstGeom prst="rect">
            <a:avLst/>
          </a:prstGeom>
        </p:spPr>
      </p:pic>
      <p:sp>
        <p:nvSpPr>
          <p:cNvPr id="10" name="TextBox 9">
            <a:extLst>
              <a:ext uri="{FF2B5EF4-FFF2-40B4-BE49-F238E27FC236}">
                <a16:creationId xmlns:a16="http://schemas.microsoft.com/office/drawing/2014/main" id="{11BC75BD-6277-443B-BDCC-CAFE02A32005}"/>
              </a:ext>
            </a:extLst>
          </p:cNvPr>
          <p:cNvSpPr txBox="1"/>
          <p:nvPr/>
        </p:nvSpPr>
        <p:spPr>
          <a:xfrm>
            <a:off x="322933" y="4563961"/>
            <a:ext cx="1239167" cy="523220"/>
          </a:xfrm>
          <a:prstGeom prst="rect">
            <a:avLst/>
          </a:prstGeom>
          <a:noFill/>
        </p:spPr>
        <p:txBody>
          <a:bodyPr wrap="square" rtlCol="0">
            <a:spAutoFit/>
          </a:bodyPr>
          <a:lstStyle/>
          <a:p>
            <a:r>
              <a:rPr lang="en-AU" sz="2800" dirty="0"/>
              <a:t>Big Al</a:t>
            </a:r>
          </a:p>
        </p:txBody>
      </p:sp>
      <p:sp>
        <p:nvSpPr>
          <p:cNvPr id="12" name="TextBox 11">
            <a:extLst>
              <a:ext uri="{FF2B5EF4-FFF2-40B4-BE49-F238E27FC236}">
                <a16:creationId xmlns:a16="http://schemas.microsoft.com/office/drawing/2014/main" id="{AA55AC42-FCDF-4E95-B100-F233527090E6}"/>
              </a:ext>
            </a:extLst>
          </p:cNvPr>
          <p:cNvSpPr txBox="1"/>
          <p:nvPr/>
        </p:nvSpPr>
        <p:spPr>
          <a:xfrm>
            <a:off x="1996324" y="6192316"/>
            <a:ext cx="1239167" cy="584775"/>
          </a:xfrm>
          <a:prstGeom prst="rect">
            <a:avLst/>
          </a:prstGeom>
          <a:noFill/>
        </p:spPr>
        <p:txBody>
          <a:bodyPr wrap="square" rtlCol="0">
            <a:spAutoFit/>
          </a:bodyPr>
          <a:lstStyle/>
          <a:p>
            <a:r>
              <a:rPr lang="en-AU" sz="3200" dirty="0"/>
              <a:t>Lily</a:t>
            </a:r>
          </a:p>
        </p:txBody>
      </p:sp>
      <p:sp>
        <p:nvSpPr>
          <p:cNvPr id="13" name="TextBox 12">
            <a:extLst>
              <a:ext uri="{FF2B5EF4-FFF2-40B4-BE49-F238E27FC236}">
                <a16:creationId xmlns:a16="http://schemas.microsoft.com/office/drawing/2014/main" id="{B849F233-A744-4DFC-9FC3-10F31F479943}"/>
              </a:ext>
            </a:extLst>
          </p:cNvPr>
          <p:cNvSpPr txBox="1"/>
          <p:nvPr/>
        </p:nvSpPr>
        <p:spPr>
          <a:xfrm>
            <a:off x="6515100" y="967001"/>
            <a:ext cx="1518583" cy="523220"/>
          </a:xfrm>
          <a:prstGeom prst="rect">
            <a:avLst/>
          </a:prstGeom>
          <a:noFill/>
        </p:spPr>
        <p:txBody>
          <a:bodyPr wrap="square" rtlCol="0">
            <a:spAutoFit/>
          </a:bodyPr>
          <a:lstStyle/>
          <a:p>
            <a:r>
              <a:rPr lang="en-AU" sz="2800" dirty="0"/>
              <a:t>Swallow</a:t>
            </a:r>
          </a:p>
        </p:txBody>
      </p:sp>
      <p:sp>
        <p:nvSpPr>
          <p:cNvPr id="14" name="TextBox 13">
            <a:extLst>
              <a:ext uri="{FF2B5EF4-FFF2-40B4-BE49-F238E27FC236}">
                <a16:creationId xmlns:a16="http://schemas.microsoft.com/office/drawing/2014/main" id="{C7B6A564-748F-4722-B62B-FD2134824A55}"/>
              </a:ext>
            </a:extLst>
          </p:cNvPr>
          <p:cNvSpPr txBox="1"/>
          <p:nvPr/>
        </p:nvSpPr>
        <p:spPr>
          <a:xfrm>
            <a:off x="10387560" y="6063177"/>
            <a:ext cx="1518583" cy="523220"/>
          </a:xfrm>
          <a:prstGeom prst="rect">
            <a:avLst/>
          </a:prstGeom>
          <a:noFill/>
        </p:spPr>
        <p:txBody>
          <a:bodyPr wrap="square" rtlCol="0">
            <a:spAutoFit/>
          </a:bodyPr>
          <a:lstStyle/>
          <a:p>
            <a:r>
              <a:rPr lang="en-AU" sz="2800" dirty="0"/>
              <a:t>Carrie</a:t>
            </a:r>
          </a:p>
        </p:txBody>
      </p:sp>
      <p:pic>
        <p:nvPicPr>
          <p:cNvPr id="6" name="Picture 5" descr="A picture containing hay, grass, mammal, kangaroo&#10;&#10;Description automatically generated">
            <a:extLst>
              <a:ext uri="{FF2B5EF4-FFF2-40B4-BE49-F238E27FC236}">
                <a16:creationId xmlns:a16="http://schemas.microsoft.com/office/drawing/2014/main" id="{90DB2EBA-3C66-AD84-895A-4D7D072AB9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656388" y="2843784"/>
            <a:ext cx="2356409" cy="3141878"/>
          </a:xfrm>
          <a:prstGeom prst="rect">
            <a:avLst/>
          </a:prstGeom>
        </p:spPr>
      </p:pic>
      <p:sp>
        <p:nvSpPr>
          <p:cNvPr id="8" name="TextBox 7">
            <a:extLst>
              <a:ext uri="{FF2B5EF4-FFF2-40B4-BE49-F238E27FC236}">
                <a16:creationId xmlns:a16="http://schemas.microsoft.com/office/drawing/2014/main" id="{AD61E12D-3096-2534-35EF-14EFA007CC83}"/>
              </a:ext>
            </a:extLst>
          </p:cNvPr>
          <p:cNvSpPr txBox="1"/>
          <p:nvPr/>
        </p:nvSpPr>
        <p:spPr>
          <a:xfrm>
            <a:off x="6692508" y="6324787"/>
            <a:ext cx="2455885" cy="369332"/>
          </a:xfrm>
          <a:prstGeom prst="rect">
            <a:avLst/>
          </a:prstGeom>
          <a:noFill/>
        </p:spPr>
        <p:txBody>
          <a:bodyPr wrap="square" rtlCol="0">
            <a:spAutoFit/>
          </a:bodyPr>
          <a:lstStyle/>
          <a:p>
            <a:r>
              <a:rPr lang="en-AU" b="1" dirty="0"/>
              <a:t>Cherry Blossom</a:t>
            </a:r>
          </a:p>
        </p:txBody>
      </p:sp>
    </p:spTree>
    <p:extLst>
      <p:ext uri="{BB962C8B-B14F-4D97-AF65-F5344CB8AC3E}">
        <p14:creationId xmlns:p14="http://schemas.microsoft.com/office/powerpoint/2010/main" val="165977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4419600" y="736600"/>
            <a:ext cx="436880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Aerobic metabolism</a:t>
            </a:r>
          </a:p>
        </p:txBody>
      </p:sp>
      <p:sp>
        <p:nvSpPr>
          <p:cNvPr id="4" name="TextBox 3"/>
          <p:cNvSpPr txBox="1"/>
          <p:nvPr/>
        </p:nvSpPr>
        <p:spPr>
          <a:xfrm>
            <a:off x="5534025" y="1582093"/>
            <a:ext cx="1676400" cy="461665"/>
          </a:xfrm>
          <a:prstGeom prst="rect">
            <a:avLst/>
          </a:prstGeom>
          <a:noFill/>
          <a:ln>
            <a:solidFill>
              <a:schemeClr val="bg2"/>
            </a:solidFill>
          </a:ln>
        </p:spPr>
        <p:txBody>
          <a:bodyPr wrap="square" rtlCol="0">
            <a:spAutoFit/>
          </a:bodyPr>
          <a:lstStyle/>
          <a:p>
            <a:r>
              <a:rPr lang="en-AU" sz="2400" dirty="0">
                <a:latin typeface="Arial" panose="020B0604020202020204" pitchFamily="34" charset="0"/>
                <a:cs typeface="Arial" panose="020B0604020202020204" pitchFamily="34" charset="0"/>
              </a:rPr>
              <a:t>Glucose</a:t>
            </a:r>
          </a:p>
        </p:txBody>
      </p:sp>
      <p:sp>
        <p:nvSpPr>
          <p:cNvPr id="7" name="Down Arrow 6"/>
          <p:cNvSpPr/>
          <p:nvPr/>
        </p:nvSpPr>
        <p:spPr>
          <a:xfrm>
            <a:off x="6019800" y="2055515"/>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8" name="TextBox 7"/>
          <p:cNvSpPr txBox="1"/>
          <p:nvPr/>
        </p:nvSpPr>
        <p:spPr>
          <a:xfrm>
            <a:off x="6292850" y="2172474"/>
            <a:ext cx="3244850" cy="369332"/>
          </a:xfrm>
          <a:prstGeom prst="rect">
            <a:avLst/>
          </a:prstGeom>
          <a:noFill/>
          <a:ln>
            <a:solidFill>
              <a:schemeClr val="bg2"/>
            </a:solidFill>
          </a:ln>
        </p:spPr>
        <p:txBody>
          <a:bodyPr wrap="square" rtlCol="0">
            <a:spAutoFit/>
          </a:bodyPr>
          <a:lstStyle/>
          <a:p>
            <a:r>
              <a:rPr lang="en-AU" dirty="0"/>
              <a:t>Glycolysis – in cell cytoplasm</a:t>
            </a:r>
          </a:p>
        </p:txBody>
      </p:sp>
      <p:sp>
        <p:nvSpPr>
          <p:cNvPr id="9" name="TextBox 8"/>
          <p:cNvSpPr txBox="1"/>
          <p:nvPr/>
        </p:nvSpPr>
        <p:spPr>
          <a:xfrm>
            <a:off x="4076700" y="2721948"/>
            <a:ext cx="4610100" cy="369332"/>
          </a:xfrm>
          <a:prstGeom prst="rect">
            <a:avLst/>
          </a:prstGeom>
          <a:noFill/>
          <a:ln>
            <a:solidFill>
              <a:schemeClr val="bg2"/>
            </a:solidFill>
          </a:ln>
        </p:spPr>
        <p:txBody>
          <a:bodyPr wrap="square" rtlCol="0">
            <a:spAutoFit/>
          </a:bodyPr>
          <a:lstStyle/>
          <a:p>
            <a:r>
              <a:rPr lang="en-AU" dirty="0"/>
              <a:t>ATP (energy source) + Pyruvate + H</a:t>
            </a:r>
            <a:r>
              <a:rPr lang="en-AU" baseline="30000" dirty="0"/>
              <a:t>+ </a:t>
            </a:r>
            <a:r>
              <a:rPr lang="en-AU" dirty="0"/>
              <a:t>(acid) </a:t>
            </a:r>
          </a:p>
        </p:txBody>
      </p:sp>
      <p:sp>
        <p:nvSpPr>
          <p:cNvPr id="10" name="Down Arrow 9"/>
          <p:cNvSpPr/>
          <p:nvPr/>
        </p:nvSpPr>
        <p:spPr>
          <a:xfrm>
            <a:off x="6019800" y="3171311"/>
            <a:ext cx="273050" cy="119113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11" name="Down Arrow 10"/>
          <p:cNvSpPr/>
          <p:nvPr/>
        </p:nvSpPr>
        <p:spPr>
          <a:xfrm rot="16200000">
            <a:off x="5426075" y="3154463"/>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12" name="TextBox 11"/>
          <p:cNvSpPr txBox="1"/>
          <p:nvPr/>
        </p:nvSpPr>
        <p:spPr>
          <a:xfrm>
            <a:off x="4752975" y="3271421"/>
            <a:ext cx="508000" cy="369332"/>
          </a:xfrm>
          <a:prstGeom prst="rect">
            <a:avLst/>
          </a:prstGeom>
          <a:noFill/>
          <a:ln>
            <a:solidFill>
              <a:schemeClr val="bg2"/>
            </a:solidFill>
          </a:ln>
        </p:spPr>
        <p:txBody>
          <a:bodyPr wrap="square" rtlCol="0">
            <a:spAutoFit/>
          </a:bodyPr>
          <a:lstStyle/>
          <a:p>
            <a:r>
              <a:rPr lang="en-AU" dirty="0"/>
              <a:t>O</a:t>
            </a:r>
            <a:r>
              <a:rPr lang="en-AU" baseline="-25000" dirty="0"/>
              <a:t>2</a:t>
            </a:r>
          </a:p>
        </p:txBody>
      </p:sp>
      <p:sp>
        <p:nvSpPr>
          <p:cNvPr id="13" name="TextBox 12"/>
          <p:cNvSpPr txBox="1"/>
          <p:nvPr/>
        </p:nvSpPr>
        <p:spPr>
          <a:xfrm>
            <a:off x="6372225" y="3208239"/>
            <a:ext cx="4495800" cy="923330"/>
          </a:xfrm>
          <a:prstGeom prst="rect">
            <a:avLst/>
          </a:prstGeom>
          <a:noFill/>
          <a:ln>
            <a:solidFill>
              <a:schemeClr val="bg2"/>
            </a:solidFill>
          </a:ln>
        </p:spPr>
        <p:txBody>
          <a:bodyPr wrap="square" rtlCol="0">
            <a:spAutoFit/>
          </a:bodyPr>
          <a:lstStyle/>
          <a:p>
            <a:r>
              <a:rPr lang="en-AU" dirty="0"/>
              <a:t>Krebs cycle</a:t>
            </a:r>
          </a:p>
          <a:p>
            <a:r>
              <a:rPr lang="en-AU" dirty="0"/>
              <a:t>Electron transport chain –in cell mitochondria </a:t>
            </a:r>
          </a:p>
        </p:txBody>
      </p:sp>
      <p:sp>
        <p:nvSpPr>
          <p:cNvPr id="14" name="TextBox 13"/>
          <p:cNvSpPr txBox="1"/>
          <p:nvPr/>
        </p:nvSpPr>
        <p:spPr>
          <a:xfrm>
            <a:off x="3452812" y="4359851"/>
            <a:ext cx="6630988" cy="369332"/>
          </a:xfrm>
          <a:prstGeom prst="rect">
            <a:avLst/>
          </a:prstGeom>
          <a:noFill/>
          <a:ln>
            <a:solidFill>
              <a:schemeClr val="bg2"/>
            </a:solidFill>
          </a:ln>
        </p:spPr>
        <p:txBody>
          <a:bodyPr wrap="square" rtlCol="0">
            <a:spAutoFit/>
          </a:bodyPr>
          <a:lstStyle/>
          <a:p>
            <a:r>
              <a:rPr lang="en-AU" dirty="0"/>
              <a:t>CO</a:t>
            </a:r>
            <a:r>
              <a:rPr lang="en-AU" baseline="-25000" dirty="0"/>
              <a:t>2 </a:t>
            </a:r>
            <a:r>
              <a:rPr lang="en-AU" dirty="0"/>
              <a:t>(exhaled during respiration) + H</a:t>
            </a:r>
            <a:r>
              <a:rPr lang="en-AU" baseline="-25000" dirty="0"/>
              <a:t>2</a:t>
            </a:r>
            <a:r>
              <a:rPr lang="en-AU" dirty="0"/>
              <a:t>O + ATP (energy source)</a:t>
            </a:r>
          </a:p>
        </p:txBody>
      </p:sp>
      <p:sp>
        <p:nvSpPr>
          <p:cNvPr id="5" name="TextBox 4">
            <a:extLst>
              <a:ext uri="{FF2B5EF4-FFF2-40B4-BE49-F238E27FC236}">
                <a16:creationId xmlns:a16="http://schemas.microsoft.com/office/drawing/2014/main" id="{E253C115-0C59-BCE7-AEB6-6E4FDE66382A}"/>
              </a:ext>
            </a:extLst>
          </p:cNvPr>
          <p:cNvSpPr txBox="1"/>
          <p:nvPr/>
        </p:nvSpPr>
        <p:spPr>
          <a:xfrm>
            <a:off x="2816352" y="4996282"/>
            <a:ext cx="6890918" cy="369332"/>
          </a:xfrm>
          <a:prstGeom prst="rect">
            <a:avLst/>
          </a:prstGeom>
          <a:noFill/>
        </p:spPr>
        <p:txBody>
          <a:bodyPr wrap="square" rtlCol="0">
            <a:spAutoFit/>
          </a:bodyPr>
          <a:lstStyle/>
          <a:p>
            <a:r>
              <a:rPr lang="en-AU" dirty="0"/>
              <a:t>Produces a total of 34 molecules of ATP, the body’s energy source</a:t>
            </a:r>
          </a:p>
        </p:txBody>
      </p:sp>
    </p:spTree>
    <p:extLst>
      <p:ext uri="{BB962C8B-B14F-4D97-AF65-F5344CB8AC3E}">
        <p14:creationId xmlns:p14="http://schemas.microsoft.com/office/powerpoint/2010/main" val="130558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4419600" y="736600"/>
            <a:ext cx="468630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Anaerobic metabolism</a:t>
            </a:r>
          </a:p>
        </p:txBody>
      </p:sp>
      <p:sp>
        <p:nvSpPr>
          <p:cNvPr id="4" name="TextBox 3"/>
          <p:cNvSpPr txBox="1"/>
          <p:nvPr/>
        </p:nvSpPr>
        <p:spPr>
          <a:xfrm>
            <a:off x="5484812" y="1593850"/>
            <a:ext cx="1676400" cy="461665"/>
          </a:xfrm>
          <a:prstGeom prst="rect">
            <a:avLst/>
          </a:prstGeom>
          <a:noFill/>
          <a:ln>
            <a:solidFill>
              <a:schemeClr val="bg2"/>
            </a:solidFill>
          </a:ln>
        </p:spPr>
        <p:txBody>
          <a:bodyPr wrap="square" rtlCol="0">
            <a:spAutoFit/>
          </a:bodyPr>
          <a:lstStyle/>
          <a:p>
            <a:r>
              <a:rPr lang="en-AU" sz="2400" dirty="0">
                <a:latin typeface="Arial" panose="020B0604020202020204" pitchFamily="34" charset="0"/>
                <a:cs typeface="Arial" panose="020B0604020202020204" pitchFamily="34" charset="0"/>
              </a:rPr>
              <a:t>Glucose</a:t>
            </a:r>
          </a:p>
        </p:txBody>
      </p:sp>
      <p:sp>
        <p:nvSpPr>
          <p:cNvPr id="7" name="Down Arrow 6"/>
          <p:cNvSpPr/>
          <p:nvPr/>
        </p:nvSpPr>
        <p:spPr>
          <a:xfrm>
            <a:off x="6019800" y="2055515"/>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8" name="TextBox 7"/>
          <p:cNvSpPr txBox="1"/>
          <p:nvPr/>
        </p:nvSpPr>
        <p:spPr>
          <a:xfrm>
            <a:off x="6292850" y="2172474"/>
            <a:ext cx="3244850" cy="369332"/>
          </a:xfrm>
          <a:prstGeom prst="rect">
            <a:avLst/>
          </a:prstGeom>
          <a:noFill/>
          <a:ln>
            <a:solidFill>
              <a:schemeClr val="bg2"/>
            </a:solidFill>
          </a:ln>
        </p:spPr>
        <p:txBody>
          <a:bodyPr wrap="square" rtlCol="0">
            <a:spAutoFit/>
          </a:bodyPr>
          <a:lstStyle/>
          <a:p>
            <a:r>
              <a:rPr lang="en-AU" dirty="0"/>
              <a:t>Glycolysis – in cell cytoplasm</a:t>
            </a:r>
          </a:p>
        </p:txBody>
      </p:sp>
      <p:sp>
        <p:nvSpPr>
          <p:cNvPr id="9" name="TextBox 8"/>
          <p:cNvSpPr txBox="1"/>
          <p:nvPr/>
        </p:nvSpPr>
        <p:spPr>
          <a:xfrm>
            <a:off x="3305175" y="2737228"/>
            <a:ext cx="4610100" cy="369332"/>
          </a:xfrm>
          <a:prstGeom prst="rect">
            <a:avLst/>
          </a:prstGeom>
          <a:noFill/>
          <a:ln>
            <a:solidFill>
              <a:schemeClr val="bg2"/>
            </a:solidFill>
          </a:ln>
        </p:spPr>
        <p:txBody>
          <a:bodyPr wrap="square" rtlCol="0">
            <a:spAutoFit/>
          </a:bodyPr>
          <a:lstStyle/>
          <a:p>
            <a:r>
              <a:rPr lang="en-AU" dirty="0"/>
              <a:t>ATP (energy source) + Pyruvate + H</a:t>
            </a:r>
            <a:r>
              <a:rPr lang="en-AU" baseline="30000" dirty="0"/>
              <a:t>+ </a:t>
            </a:r>
            <a:r>
              <a:rPr lang="en-AU" dirty="0"/>
              <a:t>(acid) </a:t>
            </a:r>
          </a:p>
        </p:txBody>
      </p:sp>
      <p:sp>
        <p:nvSpPr>
          <p:cNvPr id="15" name="Down Arrow 14"/>
          <p:cNvSpPr/>
          <p:nvPr/>
        </p:nvSpPr>
        <p:spPr>
          <a:xfrm rot="16200000">
            <a:off x="6601622" y="3753944"/>
            <a:ext cx="273050" cy="171291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5" name="TextBox 4"/>
          <p:cNvSpPr txBox="1"/>
          <p:nvPr/>
        </p:nvSpPr>
        <p:spPr>
          <a:xfrm>
            <a:off x="8648700" y="2737227"/>
            <a:ext cx="1339850" cy="369332"/>
          </a:xfrm>
          <a:prstGeom prst="rect">
            <a:avLst/>
          </a:prstGeom>
          <a:noFill/>
          <a:ln>
            <a:solidFill>
              <a:schemeClr val="bg2"/>
            </a:solidFill>
          </a:ln>
        </p:spPr>
        <p:txBody>
          <a:bodyPr wrap="square" rtlCol="0">
            <a:spAutoFit/>
          </a:bodyPr>
          <a:lstStyle/>
          <a:p>
            <a:r>
              <a:rPr lang="en-AU" dirty="0"/>
              <a:t>Lactate</a:t>
            </a:r>
          </a:p>
        </p:txBody>
      </p:sp>
      <p:sp>
        <p:nvSpPr>
          <p:cNvPr id="6" name="TextBox 5"/>
          <p:cNvSpPr txBox="1"/>
          <p:nvPr/>
        </p:nvSpPr>
        <p:spPr>
          <a:xfrm>
            <a:off x="6019800" y="3516722"/>
            <a:ext cx="1063625" cy="369332"/>
          </a:xfrm>
          <a:prstGeom prst="rect">
            <a:avLst/>
          </a:prstGeom>
          <a:noFill/>
          <a:ln>
            <a:solidFill>
              <a:schemeClr val="bg2"/>
            </a:solidFill>
          </a:ln>
        </p:spPr>
        <p:txBody>
          <a:bodyPr wrap="square" rtlCol="0">
            <a:spAutoFit/>
          </a:bodyPr>
          <a:lstStyle/>
          <a:p>
            <a:r>
              <a:rPr lang="en-AU" b="1" dirty="0"/>
              <a:t>OR</a:t>
            </a:r>
          </a:p>
        </p:txBody>
      </p:sp>
      <p:sp>
        <p:nvSpPr>
          <p:cNvPr id="16" name="TextBox 15"/>
          <p:cNvSpPr txBox="1"/>
          <p:nvPr/>
        </p:nvSpPr>
        <p:spPr>
          <a:xfrm>
            <a:off x="3524250" y="4406900"/>
            <a:ext cx="2495550" cy="369332"/>
          </a:xfrm>
          <a:prstGeom prst="rect">
            <a:avLst/>
          </a:prstGeom>
          <a:noFill/>
          <a:ln>
            <a:solidFill>
              <a:schemeClr val="bg2"/>
            </a:solidFill>
          </a:ln>
        </p:spPr>
        <p:txBody>
          <a:bodyPr wrap="square" rtlCol="0">
            <a:spAutoFit/>
          </a:bodyPr>
          <a:lstStyle/>
          <a:p>
            <a:r>
              <a:rPr lang="en-AU" dirty="0" err="1"/>
              <a:t>Creatine</a:t>
            </a:r>
            <a:r>
              <a:rPr lang="en-AU" dirty="0"/>
              <a:t> phosphate</a:t>
            </a:r>
          </a:p>
        </p:txBody>
      </p:sp>
      <p:sp>
        <p:nvSpPr>
          <p:cNvPr id="18" name="Down Arrow 17"/>
          <p:cNvSpPr/>
          <p:nvPr/>
        </p:nvSpPr>
        <p:spPr>
          <a:xfrm rot="16200000">
            <a:off x="8080375" y="2620268"/>
            <a:ext cx="273050" cy="60325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p>
        </p:txBody>
      </p:sp>
      <p:sp>
        <p:nvSpPr>
          <p:cNvPr id="19" name="TextBox 18"/>
          <p:cNvSpPr txBox="1"/>
          <p:nvPr/>
        </p:nvSpPr>
        <p:spPr>
          <a:xfrm>
            <a:off x="5465762" y="4063562"/>
            <a:ext cx="2447926" cy="369332"/>
          </a:xfrm>
          <a:prstGeom prst="rect">
            <a:avLst/>
          </a:prstGeom>
          <a:noFill/>
          <a:ln>
            <a:solidFill>
              <a:schemeClr val="bg2"/>
            </a:solidFill>
          </a:ln>
        </p:spPr>
        <p:txBody>
          <a:bodyPr wrap="square" rtlCol="0">
            <a:spAutoFit/>
          </a:bodyPr>
          <a:lstStyle/>
          <a:p>
            <a:r>
              <a:rPr lang="en-AU" dirty="0" err="1"/>
              <a:t>Creatine</a:t>
            </a:r>
            <a:r>
              <a:rPr lang="en-AU" dirty="0"/>
              <a:t> kinase (CK)</a:t>
            </a:r>
          </a:p>
        </p:txBody>
      </p:sp>
      <p:sp>
        <p:nvSpPr>
          <p:cNvPr id="20" name="TextBox 19"/>
          <p:cNvSpPr txBox="1"/>
          <p:nvPr/>
        </p:nvSpPr>
        <p:spPr>
          <a:xfrm>
            <a:off x="7772400" y="4406900"/>
            <a:ext cx="3778250" cy="369332"/>
          </a:xfrm>
          <a:prstGeom prst="rect">
            <a:avLst/>
          </a:prstGeom>
          <a:noFill/>
          <a:ln>
            <a:solidFill>
              <a:schemeClr val="bg2"/>
            </a:solidFill>
          </a:ln>
        </p:spPr>
        <p:txBody>
          <a:bodyPr wrap="square" rtlCol="0">
            <a:spAutoFit/>
          </a:bodyPr>
          <a:lstStyle/>
          <a:p>
            <a:r>
              <a:rPr lang="en-AU" dirty="0" err="1"/>
              <a:t>Creatine</a:t>
            </a:r>
            <a:r>
              <a:rPr lang="en-AU" dirty="0"/>
              <a:t> + energy – in muscle cells</a:t>
            </a:r>
          </a:p>
        </p:txBody>
      </p:sp>
      <p:sp>
        <p:nvSpPr>
          <p:cNvPr id="21" name="Curved Down Arrow 20"/>
          <p:cNvSpPr/>
          <p:nvPr/>
        </p:nvSpPr>
        <p:spPr>
          <a:xfrm>
            <a:off x="8442325" y="4815505"/>
            <a:ext cx="1752600" cy="608130"/>
          </a:xfrm>
          <a:prstGeom prst="curved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a:solidFill>
                <a:schemeClr val="tx1"/>
              </a:solidFill>
            </a:endParaRPr>
          </a:p>
        </p:txBody>
      </p:sp>
      <p:sp>
        <p:nvSpPr>
          <p:cNvPr id="22" name="TextBox 21"/>
          <p:cNvSpPr txBox="1"/>
          <p:nvPr/>
        </p:nvSpPr>
        <p:spPr>
          <a:xfrm>
            <a:off x="7273925" y="5480304"/>
            <a:ext cx="2044700" cy="369332"/>
          </a:xfrm>
          <a:prstGeom prst="rect">
            <a:avLst/>
          </a:prstGeom>
          <a:noFill/>
          <a:ln>
            <a:solidFill>
              <a:schemeClr val="bg2"/>
            </a:solidFill>
          </a:ln>
        </p:spPr>
        <p:txBody>
          <a:bodyPr wrap="square" rtlCol="0">
            <a:spAutoFit/>
          </a:bodyPr>
          <a:lstStyle/>
          <a:p>
            <a:r>
              <a:rPr lang="en-AU" dirty="0"/>
              <a:t>Phosphate + ADP</a:t>
            </a:r>
          </a:p>
        </p:txBody>
      </p:sp>
      <p:sp>
        <p:nvSpPr>
          <p:cNvPr id="23" name="TextBox 22"/>
          <p:cNvSpPr txBox="1"/>
          <p:nvPr/>
        </p:nvSpPr>
        <p:spPr>
          <a:xfrm>
            <a:off x="9607550" y="5480304"/>
            <a:ext cx="2286000" cy="369332"/>
          </a:xfrm>
          <a:prstGeom prst="rect">
            <a:avLst/>
          </a:prstGeom>
          <a:noFill/>
          <a:ln>
            <a:solidFill>
              <a:schemeClr val="bg2"/>
            </a:solidFill>
          </a:ln>
        </p:spPr>
        <p:txBody>
          <a:bodyPr wrap="square" rtlCol="0">
            <a:spAutoFit/>
          </a:bodyPr>
          <a:lstStyle/>
          <a:p>
            <a:r>
              <a:rPr lang="en-AU" dirty="0"/>
              <a:t>ATP (energy source)</a:t>
            </a:r>
          </a:p>
        </p:txBody>
      </p:sp>
      <p:sp>
        <p:nvSpPr>
          <p:cNvPr id="10" name="TextBox 9"/>
          <p:cNvSpPr txBox="1"/>
          <p:nvPr/>
        </p:nvSpPr>
        <p:spPr>
          <a:xfrm>
            <a:off x="2463698" y="6076572"/>
            <a:ext cx="6642202" cy="923330"/>
          </a:xfrm>
          <a:prstGeom prst="rect">
            <a:avLst/>
          </a:prstGeom>
          <a:noFill/>
          <a:ln>
            <a:solidFill>
              <a:schemeClr val="bg2"/>
            </a:solidFill>
          </a:ln>
        </p:spPr>
        <p:txBody>
          <a:bodyPr wrap="square" rtlCol="0">
            <a:spAutoFit/>
          </a:bodyPr>
          <a:lstStyle/>
          <a:p>
            <a:r>
              <a:rPr lang="en-AU" dirty="0"/>
              <a:t>Useful reference: </a:t>
            </a:r>
            <a:r>
              <a:rPr lang="en-AU" dirty="0">
                <a:solidFill>
                  <a:srgbClr val="FF0000"/>
                </a:solidFill>
                <a:hlinkClick r:id="rId4"/>
              </a:rPr>
              <a:t>http://www.teachpe.com/physiology/energy_systems.php</a:t>
            </a:r>
            <a:endParaRPr lang="en-AU" dirty="0">
              <a:solidFill>
                <a:srgbClr val="FF0000"/>
              </a:solidFill>
            </a:endParaRPr>
          </a:p>
          <a:p>
            <a:endParaRPr lang="en-AU" dirty="0" err="1">
              <a:solidFill>
                <a:srgbClr val="FF0000"/>
              </a:solidFill>
            </a:endParaRPr>
          </a:p>
        </p:txBody>
      </p:sp>
    </p:spTree>
    <p:extLst>
      <p:ext uri="{BB962C8B-B14F-4D97-AF65-F5344CB8AC3E}">
        <p14:creationId xmlns:p14="http://schemas.microsoft.com/office/powerpoint/2010/main" val="425447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14" y="4772286"/>
            <a:ext cx="1774240" cy="2085713"/>
          </a:xfrm>
          <a:prstGeom prst="rect">
            <a:avLst/>
          </a:prstGeom>
        </p:spPr>
      </p:pic>
      <p:sp>
        <p:nvSpPr>
          <p:cNvPr id="6" name="TextBox 5"/>
          <p:cNvSpPr txBox="1"/>
          <p:nvPr/>
        </p:nvSpPr>
        <p:spPr>
          <a:xfrm>
            <a:off x="3746500" y="18041"/>
            <a:ext cx="673100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rPr>
              <a:t>Exertional rhabdomyolysis </a:t>
            </a:r>
          </a:p>
        </p:txBody>
      </p:sp>
      <p:sp>
        <p:nvSpPr>
          <p:cNvPr id="7" name="TextBox 6"/>
          <p:cNvSpPr txBox="1"/>
          <p:nvPr/>
        </p:nvSpPr>
        <p:spPr>
          <a:xfrm>
            <a:off x="1754717" y="2524559"/>
            <a:ext cx="10437283" cy="461665"/>
          </a:xfrm>
          <a:prstGeom prst="rect">
            <a:avLst/>
          </a:prstGeom>
          <a:noFill/>
          <a:ln>
            <a:solidFill>
              <a:schemeClr val="bg2"/>
            </a:solidFill>
          </a:ln>
        </p:spPr>
        <p:txBody>
          <a:bodyPr wrap="square" rtlCol="0">
            <a:spAutoFit/>
          </a:bodyPr>
          <a:lstStyle/>
          <a:p>
            <a:endParaRPr lang="en-AU" sz="2400" dirty="0"/>
          </a:p>
        </p:txBody>
      </p:sp>
      <p:sp>
        <p:nvSpPr>
          <p:cNvPr id="4" name="TextBox 3">
            <a:extLst>
              <a:ext uri="{FF2B5EF4-FFF2-40B4-BE49-F238E27FC236}">
                <a16:creationId xmlns:a16="http://schemas.microsoft.com/office/drawing/2014/main" id="{96639079-CC7E-2250-8F88-26E92F198D77}"/>
              </a:ext>
            </a:extLst>
          </p:cNvPr>
          <p:cNvSpPr txBox="1"/>
          <p:nvPr/>
        </p:nvSpPr>
        <p:spPr>
          <a:xfrm>
            <a:off x="1754717" y="602816"/>
            <a:ext cx="8962051" cy="4154984"/>
          </a:xfrm>
          <a:prstGeom prst="rect">
            <a:avLst/>
          </a:prstGeom>
          <a:noFill/>
        </p:spPr>
        <p:txBody>
          <a:bodyPr wrap="square" rtlCol="0">
            <a:spAutoFit/>
          </a:bodyPr>
          <a:lstStyle/>
          <a:p>
            <a:pPr marL="342900" indent="-342900">
              <a:buFont typeface="Arial" panose="020B0604020202020204" pitchFamily="34" charset="0"/>
              <a:buChar char="•"/>
            </a:pPr>
            <a:r>
              <a:rPr lang="en-AU" sz="2400" dirty="0"/>
              <a:t>Prolonged, strenuous muscle activity in hot conditions can cause exertional rhabdomyolysis especially if associated with dehydration.</a:t>
            </a:r>
          </a:p>
          <a:p>
            <a:endParaRPr lang="en-AU" sz="2400" dirty="0"/>
          </a:p>
          <a:p>
            <a:pPr marL="342900" indent="-342900">
              <a:buFont typeface="Arial" panose="020B0604020202020204" pitchFamily="34" charset="0"/>
              <a:buChar char="•"/>
            </a:pPr>
            <a:r>
              <a:rPr lang="en-AU" sz="2400" dirty="0"/>
              <a:t> The breakdown of the muscle tissue releases the muscle protein myoglobin, enzymes:  creatine kinase (CK, AST/ALT and potassium into the blood. </a:t>
            </a:r>
          </a:p>
          <a:p>
            <a:endParaRPr lang="en-AU" sz="2400" dirty="0"/>
          </a:p>
          <a:p>
            <a:pPr marL="342900" indent="-342900">
              <a:buFont typeface="Arial" panose="020B0604020202020204" pitchFamily="34" charset="0"/>
              <a:buChar char="•"/>
            </a:pPr>
            <a:r>
              <a:rPr lang="en-AU" sz="2400" dirty="0"/>
              <a:t> The myoglobin  results in dark brown or what is known as ‘Coca Cola’ urine and can result in kidney damage and</a:t>
            </a:r>
          </a:p>
          <a:p>
            <a:r>
              <a:rPr lang="en-AU" sz="2400" dirty="0"/>
              <a:t>     consequent renal failure </a:t>
            </a:r>
          </a:p>
        </p:txBody>
      </p:sp>
      <p:pic>
        <p:nvPicPr>
          <p:cNvPr id="8" name="Picture 7" descr="A picture containing cup, indoor, plastic, beverage&#10;&#10;Description automatically generated">
            <a:extLst>
              <a:ext uri="{FF2B5EF4-FFF2-40B4-BE49-F238E27FC236}">
                <a16:creationId xmlns:a16="http://schemas.microsoft.com/office/drawing/2014/main" id="{2611B8CA-D79C-6E50-B0EC-03D7E5617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124043" y="4715866"/>
            <a:ext cx="2448154" cy="1836115"/>
          </a:xfrm>
          <a:prstGeom prst="rect">
            <a:avLst/>
          </a:prstGeom>
        </p:spPr>
      </p:pic>
    </p:spTree>
    <p:extLst>
      <p:ext uri="{BB962C8B-B14F-4D97-AF65-F5344CB8AC3E}">
        <p14:creationId xmlns:p14="http://schemas.microsoft.com/office/powerpoint/2010/main" val="19352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F28F-A4EF-F5AF-5CC1-F87CD49EF073}"/>
              </a:ext>
            </a:extLst>
          </p:cNvPr>
          <p:cNvSpPr>
            <a:spLocks noGrp="1"/>
          </p:cNvSpPr>
          <p:nvPr>
            <p:ph type="title"/>
          </p:nvPr>
        </p:nvSpPr>
        <p:spPr>
          <a:xfrm>
            <a:off x="677334" y="69171"/>
            <a:ext cx="8596668" cy="831494"/>
          </a:xfrm>
        </p:spPr>
        <p:txBody>
          <a:bodyPr/>
          <a:lstStyle/>
          <a:p>
            <a:r>
              <a:rPr lang="en-AU" dirty="0"/>
              <a:t>				</a:t>
            </a:r>
            <a:r>
              <a:rPr lang="en-AU" b="1" dirty="0"/>
              <a:t>Stress Syndrome 1</a:t>
            </a:r>
          </a:p>
        </p:txBody>
      </p:sp>
      <p:sp>
        <p:nvSpPr>
          <p:cNvPr id="3" name="Content Placeholder 2">
            <a:extLst>
              <a:ext uri="{FF2B5EF4-FFF2-40B4-BE49-F238E27FC236}">
                <a16:creationId xmlns:a16="http://schemas.microsoft.com/office/drawing/2014/main" id="{596BC2E6-606A-F93D-8749-CDBBAF9E5863}"/>
              </a:ext>
            </a:extLst>
          </p:cNvPr>
          <p:cNvSpPr>
            <a:spLocks noGrp="1"/>
          </p:cNvSpPr>
          <p:nvPr>
            <p:ph idx="1"/>
          </p:nvPr>
        </p:nvSpPr>
        <p:spPr>
          <a:xfrm>
            <a:off x="677334" y="2090180"/>
            <a:ext cx="8596668" cy="4504472"/>
          </a:xfrm>
        </p:spPr>
        <p:txBody>
          <a:bodyPr/>
          <a:lstStyle/>
          <a:p>
            <a:r>
              <a:rPr lang="en-AU" sz="1800" dirty="0"/>
              <a:t>Severity and outcomes variable</a:t>
            </a:r>
          </a:p>
          <a:p>
            <a:r>
              <a:rPr lang="en-AU" sz="1800" dirty="0"/>
              <a:t>Fear or anxiety plus prolonged strenuous muscle activity cause sympathetic stimulation + Adrenalin + Anaerobic metabolism which have the following consequences:</a:t>
            </a:r>
          </a:p>
          <a:p>
            <a:endParaRPr lang="en-AU" sz="1800" dirty="0"/>
          </a:p>
          <a:p>
            <a:endParaRPr lang="en-AU" dirty="0"/>
          </a:p>
          <a:p>
            <a:pPr marL="0" indent="0">
              <a:buNone/>
            </a:pPr>
            <a:endParaRPr lang="en-AU" sz="1000" dirty="0"/>
          </a:p>
          <a:p>
            <a:endParaRPr lang="en-AU" dirty="0"/>
          </a:p>
        </p:txBody>
      </p:sp>
      <p:sp>
        <p:nvSpPr>
          <p:cNvPr id="4" name="TextBox 3">
            <a:extLst>
              <a:ext uri="{FF2B5EF4-FFF2-40B4-BE49-F238E27FC236}">
                <a16:creationId xmlns:a16="http://schemas.microsoft.com/office/drawing/2014/main" id="{C8DD14CE-2F22-E8AB-B410-F11FFC515A7B}"/>
              </a:ext>
            </a:extLst>
          </p:cNvPr>
          <p:cNvSpPr txBox="1"/>
          <p:nvPr/>
        </p:nvSpPr>
        <p:spPr>
          <a:xfrm>
            <a:off x="765116" y="3544535"/>
            <a:ext cx="7594600" cy="3693319"/>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dirty="0"/>
              <a:t>Tissue ischemia due to reduced tissue perfusion</a:t>
            </a:r>
          </a:p>
          <a:p>
            <a:pPr marL="285750" indent="-285750">
              <a:buFont typeface="Arial" panose="020B0604020202020204" pitchFamily="34" charset="0"/>
              <a:buChar char="•"/>
            </a:pPr>
            <a:r>
              <a:rPr lang="en-AU" dirty="0"/>
              <a:t>Lactic acidosis</a:t>
            </a:r>
          </a:p>
          <a:p>
            <a:pPr marL="285750" indent="-285750">
              <a:buFont typeface="Arial" panose="020B0604020202020204" pitchFamily="34" charset="0"/>
              <a:buChar char="•"/>
            </a:pPr>
            <a:r>
              <a:rPr lang="en-AU" dirty="0"/>
              <a:t>Muscular ATP (energy source) depletion</a:t>
            </a:r>
          </a:p>
          <a:p>
            <a:pPr marL="285750" indent="-285750">
              <a:buFont typeface="Arial" panose="020B0604020202020204" pitchFamily="34" charset="0"/>
              <a:buChar char="•"/>
            </a:pPr>
            <a:r>
              <a:rPr lang="en-AU" dirty="0"/>
              <a:t>Muscle cell damage &amp; consequent release of myoglobin &amp; potassium</a:t>
            </a:r>
          </a:p>
          <a:p>
            <a:pPr marL="285750" indent="-285750">
              <a:buFont typeface="Arial" panose="020B0604020202020204" pitchFamily="34" charset="0"/>
              <a:buChar char="•"/>
            </a:pPr>
            <a:r>
              <a:rPr lang="en-AU" dirty="0"/>
              <a:t>Compartment syndrome due to muscle swelling</a:t>
            </a:r>
          </a:p>
          <a:p>
            <a:pPr marL="285750" indent="-285750">
              <a:buFont typeface="Arial" panose="020B0604020202020204" pitchFamily="34" charset="0"/>
              <a:buChar char="•"/>
            </a:pPr>
            <a:r>
              <a:rPr lang="en-AU" dirty="0"/>
              <a:t>Acid stimulation of nerve endings in muscles causing muscle pain</a:t>
            </a:r>
          </a:p>
          <a:p>
            <a:pPr marL="285750" indent="-285750">
              <a:buFont typeface="Arial" panose="020B0604020202020204" pitchFamily="34" charset="0"/>
              <a:buChar char="•"/>
            </a:pPr>
            <a:r>
              <a:rPr lang="en-AU" dirty="0"/>
              <a:t>Rapid respiratory rate due to metabolic acidosis</a:t>
            </a:r>
          </a:p>
          <a:p>
            <a:pPr marL="285750" indent="-285750">
              <a:buFont typeface="Arial" panose="020B0604020202020204" pitchFamily="34" charset="0"/>
              <a:buChar char="•"/>
            </a:pPr>
            <a:r>
              <a:rPr lang="en-AU" dirty="0"/>
              <a:t>Cardiac rhythm disturbance due to </a:t>
            </a:r>
            <a:r>
              <a:rPr lang="en-AU" dirty="0" err="1"/>
              <a:t>hyperkalemia</a:t>
            </a:r>
            <a:r>
              <a:rPr lang="en-AU" dirty="0"/>
              <a:t> (high potassium)</a:t>
            </a:r>
          </a:p>
          <a:p>
            <a:pPr marL="285750" indent="-285750">
              <a:buFont typeface="Arial" panose="020B0604020202020204" pitchFamily="34" charset="0"/>
              <a:buChar char="•"/>
            </a:pPr>
            <a:r>
              <a:rPr lang="en-AU" dirty="0"/>
              <a:t>Hyperthermia (temp &gt; 37 </a:t>
            </a:r>
            <a:r>
              <a:rPr lang="en-AU" dirty="0" err="1"/>
              <a:t>deg</a:t>
            </a:r>
            <a:r>
              <a:rPr lang="en-AU" dirty="0"/>
              <a:t> C)</a:t>
            </a:r>
          </a:p>
          <a:p>
            <a:pPr marL="285750" indent="-285750">
              <a:buFont typeface="Arial" panose="020B0604020202020204" pitchFamily="34" charset="0"/>
              <a:buChar char="•"/>
            </a:pPr>
            <a:r>
              <a:rPr lang="en-AU" dirty="0"/>
              <a:t>Kidney damage caused by myoglobin</a:t>
            </a:r>
          </a:p>
          <a:p>
            <a:pPr marL="285750" indent="-285750">
              <a:buFont typeface="Arial" panose="020B0604020202020204" pitchFamily="34" charset="0"/>
              <a:buChar char="•"/>
            </a:pPr>
            <a:r>
              <a:rPr lang="en-AU" dirty="0"/>
              <a:t>Acute renal failure if severely dehydrated</a:t>
            </a:r>
          </a:p>
          <a:p>
            <a:pPr marL="285750" indent="-285750">
              <a:buFont typeface="Arial" panose="020B0604020202020204" pitchFamily="34" charset="0"/>
              <a:buChar char="•"/>
            </a:pPr>
            <a:r>
              <a:rPr lang="en-AU" dirty="0"/>
              <a:t>Pulmonary oedema </a:t>
            </a:r>
          </a:p>
          <a:p>
            <a:endParaRPr lang="en-AU" dirty="0"/>
          </a:p>
        </p:txBody>
      </p:sp>
      <p:pic>
        <p:nvPicPr>
          <p:cNvPr id="5" name="Picture 2" descr="http://www.medhealthnet.org/wp-content/uploads/2012/02/mindfight.jpg">
            <a:extLst>
              <a:ext uri="{FF2B5EF4-FFF2-40B4-BE49-F238E27FC236}">
                <a16:creationId xmlns:a16="http://schemas.microsoft.com/office/drawing/2014/main" id="{3051BB08-F83A-3C79-423C-872068E567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440" y="790937"/>
            <a:ext cx="4367848" cy="103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19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E8BD-4C04-4071-9C78-E57ECA5A7085}"/>
              </a:ext>
            </a:extLst>
          </p:cNvPr>
          <p:cNvSpPr>
            <a:spLocks noGrp="1"/>
          </p:cNvSpPr>
          <p:nvPr>
            <p:ph type="title"/>
          </p:nvPr>
        </p:nvSpPr>
        <p:spPr>
          <a:xfrm>
            <a:off x="553066" y="170092"/>
            <a:ext cx="8596668" cy="879013"/>
          </a:xfrm>
        </p:spPr>
        <p:txBody>
          <a:bodyPr/>
          <a:lstStyle/>
          <a:p>
            <a:r>
              <a:rPr lang="en-AU" dirty="0"/>
              <a:t>		</a:t>
            </a:r>
            <a:r>
              <a:rPr lang="en-AU" sz="4000" b="1" dirty="0"/>
              <a:t>Stress Syndrome 1 - </a:t>
            </a:r>
            <a:r>
              <a:rPr lang="en-AU" sz="4000" b="1" dirty="0" err="1"/>
              <a:t>Weroona</a:t>
            </a:r>
            <a:endParaRPr lang="en-AU" sz="4000" b="1" dirty="0"/>
          </a:p>
        </p:txBody>
      </p:sp>
      <p:sp>
        <p:nvSpPr>
          <p:cNvPr id="3" name="Content Placeholder 2">
            <a:extLst>
              <a:ext uri="{FF2B5EF4-FFF2-40B4-BE49-F238E27FC236}">
                <a16:creationId xmlns:a16="http://schemas.microsoft.com/office/drawing/2014/main" id="{FEC3A614-C075-4768-B512-D1989A616B93}"/>
              </a:ext>
            </a:extLst>
          </p:cNvPr>
          <p:cNvSpPr>
            <a:spLocks noGrp="1"/>
          </p:cNvSpPr>
          <p:nvPr>
            <p:ph idx="1"/>
          </p:nvPr>
        </p:nvSpPr>
        <p:spPr>
          <a:xfrm>
            <a:off x="138023" y="1049105"/>
            <a:ext cx="12053977" cy="5006638"/>
          </a:xfrm>
        </p:spPr>
        <p:txBody>
          <a:bodyPr>
            <a:normAutofit/>
          </a:bodyPr>
          <a:lstStyle/>
          <a:p>
            <a:pPr marL="457200" lvl="1" indent="0">
              <a:buNone/>
            </a:pPr>
            <a:r>
              <a:rPr lang="en-AU" sz="2400" dirty="0" err="1"/>
              <a:t>Weroona</a:t>
            </a:r>
            <a:r>
              <a:rPr lang="en-AU" sz="2400" dirty="0"/>
              <a:t> was hanging by one leg in a fence on a warm day in the sun. On arrival at Possumwood she was severely dehydrated, hyperthermic (39.5c), tachycardic, tachypnoeic.</a:t>
            </a:r>
          </a:p>
          <a:p>
            <a:pPr marL="457200" lvl="1" indent="0">
              <a:buNone/>
            </a:pPr>
            <a:r>
              <a:rPr lang="en-AU" sz="2400" dirty="0"/>
              <a:t>She was cooled with wet towels and a fan and IV fluid (NS) were given. She was also given IV  sodium bicarbonate to treat lactic acidosis.</a:t>
            </a:r>
          </a:p>
          <a:p>
            <a:pPr marL="457200" lvl="1" indent="0">
              <a:buNone/>
            </a:pPr>
            <a:r>
              <a:rPr lang="en-AU" sz="2400" b="1" dirty="0"/>
              <a:t>H</a:t>
            </a:r>
            <a:r>
              <a:rPr lang="en-AU" sz="2400" b="1" baseline="30000" dirty="0"/>
              <a:t>+</a:t>
            </a:r>
            <a:r>
              <a:rPr lang="en-AU" sz="2400" b="1" dirty="0"/>
              <a:t> + HCO</a:t>
            </a:r>
            <a:r>
              <a:rPr lang="en-AU" sz="2400" b="1" baseline="-25000" dirty="0"/>
              <a:t>3</a:t>
            </a:r>
            <a:r>
              <a:rPr lang="en-AU" sz="2400" b="1" baseline="30000" dirty="0"/>
              <a:t>-                   </a:t>
            </a:r>
            <a:r>
              <a:rPr lang="en-AU" sz="2400" b="1" dirty="0"/>
              <a:t>CO</a:t>
            </a:r>
            <a:r>
              <a:rPr lang="en-AU" sz="2400" b="1" baseline="-25000" dirty="0"/>
              <a:t>2  </a:t>
            </a:r>
            <a:r>
              <a:rPr lang="en-AU" sz="2400" b="1" dirty="0"/>
              <a:t>+ H</a:t>
            </a:r>
            <a:r>
              <a:rPr lang="en-AU" sz="2400" b="1" baseline="-25000" dirty="0"/>
              <a:t>2</a:t>
            </a:r>
            <a:r>
              <a:rPr lang="en-AU" sz="2400" b="1" dirty="0"/>
              <a:t>O</a:t>
            </a:r>
          </a:p>
          <a:p>
            <a:pPr marL="457200" lvl="1" indent="0">
              <a:buNone/>
            </a:pPr>
            <a:r>
              <a:rPr lang="en-AU" sz="2400" dirty="0"/>
              <a:t>She died within six hours of coming into care.</a:t>
            </a:r>
          </a:p>
        </p:txBody>
      </p:sp>
      <p:pic>
        <p:nvPicPr>
          <p:cNvPr id="6" name="Picture 5" descr="A picture containing indoor, sitting, bed, dog&#10;&#10;Description automatically generated">
            <a:extLst>
              <a:ext uri="{FF2B5EF4-FFF2-40B4-BE49-F238E27FC236}">
                <a16:creationId xmlns:a16="http://schemas.microsoft.com/office/drawing/2014/main" id="{1E4113B4-6D1A-4F81-A7CE-D9810541A1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0675" y="3812875"/>
            <a:ext cx="3603057" cy="3081855"/>
          </a:xfrm>
          <a:prstGeom prst="rect">
            <a:avLst/>
          </a:prstGeom>
        </p:spPr>
      </p:pic>
      <p:cxnSp>
        <p:nvCxnSpPr>
          <p:cNvPr id="9" name="Straight Arrow Connector 8">
            <a:extLst>
              <a:ext uri="{FF2B5EF4-FFF2-40B4-BE49-F238E27FC236}">
                <a16:creationId xmlns:a16="http://schemas.microsoft.com/office/drawing/2014/main" id="{C65D9DA0-983C-7E1D-37D1-CD899E8DE142}"/>
              </a:ext>
            </a:extLst>
          </p:cNvPr>
          <p:cNvCxnSpPr/>
          <p:nvPr/>
        </p:nvCxnSpPr>
        <p:spPr>
          <a:xfrm>
            <a:off x="2348179" y="3350361"/>
            <a:ext cx="782726" cy="0"/>
          </a:xfrm>
          <a:prstGeom prst="straightConnector1">
            <a:avLst/>
          </a:prstGeom>
          <a:ln w="38100">
            <a:solidFill>
              <a:schemeClr val="tx1">
                <a:alpha val="98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89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r>
              <a:rPr lang="en-AU" sz="4400" b="1" dirty="0">
                <a:solidFill>
                  <a:schemeClr val="accent6">
                    <a:lumMod val="75000"/>
                  </a:schemeClr>
                </a:solidFill>
              </a:rPr>
              <a:t>Swallow</a:t>
            </a: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1572316476"/>
              </p:ext>
            </p:extLst>
          </p:nvPr>
        </p:nvGraphicFramePr>
        <p:xfrm>
          <a:off x="-153563" y="114300"/>
          <a:ext cx="7125863" cy="6918275"/>
        </p:xfrm>
        <a:graphic>
          <a:graphicData uri="http://schemas.openxmlformats.org/drawingml/2006/table">
            <a:tbl>
              <a:tblPr firstRow="1" bandRow="1">
                <a:tableStyleId>{5C22544A-7EE6-4342-B048-85BDC9FD1C3A}</a:tableStyleId>
              </a:tblPr>
              <a:tblGrid>
                <a:gridCol w="3759559">
                  <a:extLst>
                    <a:ext uri="{9D8B030D-6E8A-4147-A177-3AD203B41FA5}">
                      <a16:colId xmlns:a16="http://schemas.microsoft.com/office/drawing/2014/main" val="2804236244"/>
                    </a:ext>
                  </a:extLst>
                </a:gridCol>
                <a:gridCol w="1644887">
                  <a:extLst>
                    <a:ext uri="{9D8B030D-6E8A-4147-A177-3AD203B41FA5}">
                      <a16:colId xmlns:a16="http://schemas.microsoft.com/office/drawing/2014/main" val="4174102685"/>
                    </a:ext>
                  </a:extLst>
                </a:gridCol>
                <a:gridCol w="1721417">
                  <a:extLst>
                    <a:ext uri="{9D8B030D-6E8A-4147-A177-3AD203B41FA5}">
                      <a16:colId xmlns:a16="http://schemas.microsoft.com/office/drawing/2014/main" val="2729751781"/>
                    </a:ext>
                  </a:extLst>
                </a:gridCol>
              </a:tblGrid>
              <a:tr h="822275">
                <a:tc>
                  <a:txBody>
                    <a:bodyPr/>
                    <a:lstStyle/>
                    <a:p>
                      <a:r>
                        <a:rPr lang="en-AU" sz="2800" dirty="0"/>
                        <a:t>Test</a:t>
                      </a:r>
                    </a:p>
                  </a:txBody>
                  <a:tcPr/>
                </a:tc>
                <a:tc>
                  <a:txBody>
                    <a:bodyPr/>
                    <a:lstStyle/>
                    <a:p>
                      <a:r>
                        <a:rPr lang="en-AU" dirty="0"/>
                        <a:t>21/ 03/ 2019</a:t>
                      </a:r>
                    </a:p>
                  </a:txBody>
                  <a:tcPr/>
                </a:tc>
                <a:tc>
                  <a:txBody>
                    <a:bodyPr/>
                    <a:lstStyle/>
                    <a:p>
                      <a:r>
                        <a:rPr lang="en-AU" dirty="0"/>
                        <a:t>16/ 04/ 2019</a:t>
                      </a:r>
                    </a:p>
                  </a:txBody>
                  <a:tcPr/>
                </a:tc>
                <a:extLst>
                  <a:ext uri="{0D108BD9-81ED-4DB2-BD59-A6C34878D82A}">
                    <a16:rowId xmlns:a16="http://schemas.microsoft.com/office/drawing/2014/main" val="1914840647"/>
                  </a:ext>
                </a:extLst>
              </a:tr>
              <a:tr h="926929">
                <a:tc>
                  <a:txBody>
                    <a:bodyPr/>
                    <a:lstStyle/>
                    <a:p>
                      <a:r>
                        <a:rPr lang="en-AU" sz="2800" dirty="0"/>
                        <a:t>Cortisol (nmol/ L)</a:t>
                      </a:r>
                    </a:p>
                    <a:p>
                      <a:endParaRPr lang="en-AU" sz="2800" dirty="0"/>
                    </a:p>
                  </a:txBody>
                  <a:tcPr/>
                </a:tc>
                <a:tc>
                  <a:txBody>
                    <a:bodyPr/>
                    <a:lstStyle/>
                    <a:p>
                      <a:r>
                        <a:rPr lang="en-AU" sz="2800" dirty="0"/>
                        <a:t>531</a:t>
                      </a:r>
                    </a:p>
                  </a:txBody>
                  <a:tcPr/>
                </a:tc>
                <a:tc>
                  <a:txBody>
                    <a:bodyPr/>
                    <a:lstStyle/>
                    <a:p>
                      <a:r>
                        <a:rPr lang="en-AU" sz="2800" dirty="0"/>
                        <a:t>56</a:t>
                      </a:r>
                    </a:p>
                  </a:txBody>
                  <a:tcPr/>
                </a:tc>
                <a:extLst>
                  <a:ext uri="{0D108BD9-81ED-4DB2-BD59-A6C34878D82A}">
                    <a16:rowId xmlns:a16="http://schemas.microsoft.com/office/drawing/2014/main" val="1300946156"/>
                  </a:ext>
                </a:extLst>
              </a:tr>
              <a:tr h="926929">
                <a:tc>
                  <a:txBody>
                    <a:bodyPr/>
                    <a:lstStyle/>
                    <a:p>
                      <a:r>
                        <a:rPr lang="en-AU" sz="2800" dirty="0"/>
                        <a:t>Potassium (mmol/ L)</a:t>
                      </a:r>
                    </a:p>
                    <a:p>
                      <a:endParaRPr lang="en-AU" sz="2800" dirty="0"/>
                    </a:p>
                  </a:txBody>
                  <a:tcPr/>
                </a:tc>
                <a:tc>
                  <a:txBody>
                    <a:bodyPr/>
                    <a:lstStyle/>
                    <a:p>
                      <a:r>
                        <a:rPr lang="en-AU" sz="2800" dirty="0"/>
                        <a:t>5.7</a:t>
                      </a:r>
                    </a:p>
                  </a:txBody>
                  <a:tcPr/>
                </a:tc>
                <a:tc>
                  <a:txBody>
                    <a:bodyPr/>
                    <a:lstStyle/>
                    <a:p>
                      <a:r>
                        <a:rPr lang="en-AU" sz="2800" dirty="0"/>
                        <a:t>4.6</a:t>
                      </a:r>
                    </a:p>
                  </a:txBody>
                  <a:tcPr/>
                </a:tc>
                <a:extLst>
                  <a:ext uri="{0D108BD9-81ED-4DB2-BD59-A6C34878D82A}">
                    <a16:rowId xmlns:a16="http://schemas.microsoft.com/office/drawing/2014/main" val="2193632775"/>
                  </a:ext>
                </a:extLst>
              </a:tr>
              <a:tr h="926929">
                <a:tc>
                  <a:txBody>
                    <a:bodyPr/>
                    <a:lstStyle/>
                    <a:p>
                      <a:r>
                        <a:rPr lang="en-AU" sz="2800" dirty="0"/>
                        <a:t>Urea (mmol/ L)</a:t>
                      </a:r>
                    </a:p>
                    <a:p>
                      <a:endParaRPr lang="en-AU" sz="2800" dirty="0"/>
                    </a:p>
                  </a:txBody>
                  <a:tcPr/>
                </a:tc>
                <a:tc>
                  <a:txBody>
                    <a:bodyPr/>
                    <a:lstStyle/>
                    <a:p>
                      <a:r>
                        <a:rPr lang="en-AU" sz="2800" dirty="0"/>
                        <a:t>18.8  </a:t>
                      </a:r>
                    </a:p>
                  </a:txBody>
                  <a:tcPr/>
                </a:tc>
                <a:tc>
                  <a:txBody>
                    <a:bodyPr/>
                    <a:lstStyle/>
                    <a:p>
                      <a:r>
                        <a:rPr lang="en-AU" sz="2800" dirty="0"/>
                        <a:t>6.9</a:t>
                      </a:r>
                    </a:p>
                  </a:txBody>
                  <a:tcPr/>
                </a:tc>
                <a:extLst>
                  <a:ext uri="{0D108BD9-81ED-4DB2-BD59-A6C34878D82A}">
                    <a16:rowId xmlns:a16="http://schemas.microsoft.com/office/drawing/2014/main" val="3164852306"/>
                  </a:ext>
                </a:extLst>
              </a:tr>
              <a:tr h="927500">
                <a:tc>
                  <a:txBody>
                    <a:bodyPr/>
                    <a:lstStyle/>
                    <a:p>
                      <a:r>
                        <a:rPr lang="en-AU" sz="2800" dirty="0"/>
                        <a:t>Creatinine (</a:t>
                      </a:r>
                      <a:r>
                        <a:rPr lang="en-AU" sz="2800" dirty="0" err="1"/>
                        <a:t>umol</a:t>
                      </a:r>
                      <a:r>
                        <a:rPr lang="en-AU" sz="2800" dirty="0"/>
                        <a:t>/ L)</a:t>
                      </a:r>
                    </a:p>
                    <a:p>
                      <a:endParaRPr lang="en-AU" sz="2800" dirty="0"/>
                    </a:p>
                  </a:txBody>
                  <a:tcPr/>
                </a:tc>
                <a:tc>
                  <a:txBody>
                    <a:bodyPr/>
                    <a:lstStyle/>
                    <a:p>
                      <a:r>
                        <a:rPr lang="en-AU" sz="2800" dirty="0"/>
                        <a:t>120</a:t>
                      </a:r>
                    </a:p>
                  </a:txBody>
                  <a:tcPr/>
                </a:tc>
                <a:tc>
                  <a:txBody>
                    <a:bodyPr/>
                    <a:lstStyle/>
                    <a:p>
                      <a:r>
                        <a:rPr lang="en-AU" sz="2800" dirty="0"/>
                        <a:t>55</a:t>
                      </a:r>
                    </a:p>
                  </a:txBody>
                  <a:tcPr/>
                </a:tc>
                <a:extLst>
                  <a:ext uri="{0D108BD9-81ED-4DB2-BD59-A6C34878D82A}">
                    <a16:rowId xmlns:a16="http://schemas.microsoft.com/office/drawing/2014/main" val="2547978460"/>
                  </a:ext>
                </a:extLst>
              </a:tr>
              <a:tr h="926929">
                <a:tc>
                  <a:txBody>
                    <a:bodyPr/>
                    <a:lstStyle/>
                    <a:p>
                      <a:r>
                        <a:rPr lang="en-AU" sz="2800" dirty="0"/>
                        <a:t>AST (U/ L)</a:t>
                      </a:r>
                    </a:p>
                    <a:p>
                      <a:endParaRPr lang="en-AU" sz="2800" dirty="0"/>
                    </a:p>
                  </a:txBody>
                  <a:tcPr/>
                </a:tc>
                <a:tc>
                  <a:txBody>
                    <a:bodyPr/>
                    <a:lstStyle/>
                    <a:p>
                      <a:r>
                        <a:rPr lang="en-AU" sz="2800" dirty="0"/>
                        <a:t>3343</a:t>
                      </a:r>
                    </a:p>
                  </a:txBody>
                  <a:tcPr/>
                </a:tc>
                <a:tc>
                  <a:txBody>
                    <a:bodyPr/>
                    <a:lstStyle/>
                    <a:p>
                      <a:r>
                        <a:rPr lang="en-AU" sz="2800" dirty="0"/>
                        <a:t>96</a:t>
                      </a:r>
                    </a:p>
                  </a:txBody>
                  <a:tcPr/>
                </a:tc>
                <a:extLst>
                  <a:ext uri="{0D108BD9-81ED-4DB2-BD59-A6C34878D82A}">
                    <a16:rowId xmlns:a16="http://schemas.microsoft.com/office/drawing/2014/main" val="508944675"/>
                  </a:ext>
                </a:extLst>
              </a:tr>
              <a:tr h="1345542">
                <a:tc>
                  <a:txBody>
                    <a:bodyPr/>
                    <a:lstStyle/>
                    <a:p>
                      <a:r>
                        <a:rPr lang="en-AU" sz="2800" dirty="0"/>
                        <a:t>Creatine Kinase (U/ L)</a:t>
                      </a:r>
                    </a:p>
                    <a:p>
                      <a:r>
                        <a:rPr lang="en-AU" sz="2800" dirty="0"/>
                        <a:t>* </a:t>
                      </a:r>
                      <a:r>
                        <a:rPr lang="en-AU" sz="2400" dirty="0" err="1"/>
                        <a:t>Vetnostics</a:t>
                      </a:r>
                      <a:r>
                        <a:rPr lang="en-AU" sz="2400" dirty="0"/>
                        <a:t> data. </a:t>
                      </a:r>
                      <a:r>
                        <a:rPr lang="en-AU" sz="2800" dirty="0"/>
                        <a:t>**</a:t>
                      </a:r>
                      <a:r>
                        <a:rPr lang="en-AU" sz="2400" dirty="0"/>
                        <a:t>Possumwood research.</a:t>
                      </a:r>
                    </a:p>
                  </a:txBody>
                  <a:tcPr/>
                </a:tc>
                <a:tc>
                  <a:txBody>
                    <a:bodyPr/>
                    <a:lstStyle/>
                    <a:p>
                      <a:r>
                        <a:rPr lang="en-AU" sz="2800" dirty="0"/>
                        <a:t>82900</a:t>
                      </a:r>
                    </a:p>
                  </a:txBody>
                  <a:tcPr/>
                </a:tc>
                <a:tc>
                  <a:txBody>
                    <a:bodyPr/>
                    <a:lstStyle/>
                    <a:p>
                      <a:pPr algn="r"/>
                      <a:r>
                        <a:rPr lang="en-AU" sz="2800" dirty="0"/>
                        <a:t>1829</a:t>
                      </a:r>
                    </a:p>
                  </a:txBody>
                  <a:tcPr/>
                </a:tc>
                <a:extLst>
                  <a:ext uri="{0D108BD9-81ED-4DB2-BD59-A6C34878D82A}">
                    <a16:rowId xmlns:a16="http://schemas.microsoft.com/office/drawing/2014/main" val="1036054570"/>
                  </a:ext>
                </a:extLst>
              </a:tr>
            </a:tbl>
          </a:graphicData>
        </a:graphic>
      </p:graphicFrame>
      <p:graphicFrame>
        <p:nvGraphicFramePr>
          <p:cNvPr id="7" name="Table 7">
            <a:extLst>
              <a:ext uri="{FF2B5EF4-FFF2-40B4-BE49-F238E27FC236}">
                <a16:creationId xmlns:a16="http://schemas.microsoft.com/office/drawing/2014/main" id="{E8C2FDFA-7689-465C-AD9A-E33740555760}"/>
              </a:ext>
            </a:extLst>
          </p:cNvPr>
          <p:cNvGraphicFramePr>
            <a:graphicFrameLocks noGrp="1"/>
          </p:cNvGraphicFramePr>
          <p:nvPr>
            <p:extLst>
              <p:ext uri="{D42A27DB-BD31-4B8C-83A1-F6EECF244321}">
                <p14:modId xmlns:p14="http://schemas.microsoft.com/office/powerpoint/2010/main" val="3427526186"/>
              </p:ext>
            </p:extLst>
          </p:nvPr>
        </p:nvGraphicFramePr>
        <p:xfrm>
          <a:off x="6972300" y="102957"/>
          <a:ext cx="1829673" cy="6510689"/>
        </p:xfrm>
        <a:graphic>
          <a:graphicData uri="http://schemas.openxmlformats.org/drawingml/2006/table">
            <a:tbl>
              <a:tblPr firstRow="1" bandRow="1">
                <a:tableStyleId>{5C22544A-7EE6-4342-B048-85BDC9FD1C3A}</a:tableStyleId>
              </a:tblPr>
              <a:tblGrid>
                <a:gridCol w="1829673">
                  <a:extLst>
                    <a:ext uri="{9D8B030D-6E8A-4147-A177-3AD203B41FA5}">
                      <a16:colId xmlns:a16="http://schemas.microsoft.com/office/drawing/2014/main" val="3204652900"/>
                    </a:ext>
                  </a:extLst>
                </a:gridCol>
              </a:tblGrid>
              <a:tr h="832383">
                <a:tc>
                  <a:txBody>
                    <a:bodyPr/>
                    <a:lstStyle/>
                    <a:p>
                      <a:r>
                        <a:rPr lang="en-AU" sz="2800" dirty="0" err="1"/>
                        <a:t>Normals</a:t>
                      </a:r>
                      <a:r>
                        <a:rPr lang="en-AU" sz="2800" dirty="0"/>
                        <a:t>*</a:t>
                      </a:r>
                    </a:p>
                  </a:txBody>
                  <a:tcPr/>
                </a:tc>
                <a:extLst>
                  <a:ext uri="{0D108BD9-81ED-4DB2-BD59-A6C34878D82A}">
                    <a16:rowId xmlns:a16="http://schemas.microsoft.com/office/drawing/2014/main" val="2571621766"/>
                  </a:ext>
                </a:extLst>
              </a:tr>
              <a:tr h="942321">
                <a:tc>
                  <a:txBody>
                    <a:bodyPr/>
                    <a:lstStyle/>
                    <a:p>
                      <a:r>
                        <a:rPr lang="en-AU" sz="2800" dirty="0"/>
                        <a:t>&lt;50**</a:t>
                      </a:r>
                    </a:p>
                    <a:p>
                      <a:endParaRPr lang="en-AU" sz="2800" dirty="0"/>
                    </a:p>
                  </a:txBody>
                  <a:tcPr/>
                </a:tc>
                <a:extLst>
                  <a:ext uri="{0D108BD9-81ED-4DB2-BD59-A6C34878D82A}">
                    <a16:rowId xmlns:a16="http://schemas.microsoft.com/office/drawing/2014/main" val="2910114391"/>
                  </a:ext>
                </a:extLst>
              </a:tr>
              <a:tr h="974662">
                <a:tc>
                  <a:txBody>
                    <a:bodyPr/>
                    <a:lstStyle/>
                    <a:p>
                      <a:r>
                        <a:rPr lang="en-AU" sz="2800" dirty="0"/>
                        <a:t>2.2 – 8.2</a:t>
                      </a:r>
                    </a:p>
                    <a:p>
                      <a:endParaRPr lang="en-AU" sz="2800" dirty="0"/>
                    </a:p>
                  </a:txBody>
                  <a:tcPr/>
                </a:tc>
                <a:extLst>
                  <a:ext uri="{0D108BD9-81ED-4DB2-BD59-A6C34878D82A}">
                    <a16:rowId xmlns:a16="http://schemas.microsoft.com/office/drawing/2014/main" val="3557746178"/>
                  </a:ext>
                </a:extLst>
              </a:tr>
              <a:tr h="928361">
                <a:tc>
                  <a:txBody>
                    <a:bodyPr/>
                    <a:lstStyle/>
                    <a:p>
                      <a:r>
                        <a:rPr lang="en-AU" sz="2800" dirty="0"/>
                        <a:t>4.3 – 17.1</a:t>
                      </a:r>
                    </a:p>
                    <a:p>
                      <a:endParaRPr lang="en-AU" sz="2800" dirty="0"/>
                    </a:p>
                  </a:txBody>
                  <a:tcPr/>
                </a:tc>
                <a:extLst>
                  <a:ext uri="{0D108BD9-81ED-4DB2-BD59-A6C34878D82A}">
                    <a16:rowId xmlns:a16="http://schemas.microsoft.com/office/drawing/2014/main" val="614426775"/>
                  </a:ext>
                </a:extLst>
              </a:tr>
              <a:tr h="932782">
                <a:tc>
                  <a:txBody>
                    <a:bodyPr/>
                    <a:lstStyle/>
                    <a:p>
                      <a:r>
                        <a:rPr lang="en-AU" sz="2800" dirty="0"/>
                        <a:t>44 – 168</a:t>
                      </a:r>
                    </a:p>
                    <a:p>
                      <a:endParaRPr lang="en-AU" sz="2800" dirty="0"/>
                    </a:p>
                  </a:txBody>
                  <a:tcPr/>
                </a:tc>
                <a:extLst>
                  <a:ext uri="{0D108BD9-81ED-4DB2-BD59-A6C34878D82A}">
                    <a16:rowId xmlns:a16="http://schemas.microsoft.com/office/drawing/2014/main" val="3593953007"/>
                  </a:ext>
                </a:extLst>
              </a:tr>
              <a:tr h="923242">
                <a:tc>
                  <a:txBody>
                    <a:bodyPr/>
                    <a:lstStyle/>
                    <a:p>
                      <a:r>
                        <a:rPr lang="en-AU" sz="2800" dirty="0"/>
                        <a:t>30 – 281</a:t>
                      </a:r>
                    </a:p>
                    <a:p>
                      <a:endParaRPr lang="en-AU" sz="2800" dirty="0"/>
                    </a:p>
                  </a:txBody>
                  <a:tcPr/>
                </a:tc>
                <a:extLst>
                  <a:ext uri="{0D108BD9-81ED-4DB2-BD59-A6C34878D82A}">
                    <a16:rowId xmlns:a16="http://schemas.microsoft.com/office/drawing/2014/main" val="3718682215"/>
                  </a:ext>
                </a:extLst>
              </a:tr>
              <a:tr h="924124">
                <a:tc>
                  <a:txBody>
                    <a:bodyPr/>
                    <a:lstStyle/>
                    <a:p>
                      <a:r>
                        <a:rPr lang="en-AU" sz="2800" dirty="0"/>
                        <a:t>203 – 6868</a:t>
                      </a:r>
                    </a:p>
                  </a:txBody>
                  <a:tcPr/>
                </a:tc>
                <a:extLst>
                  <a:ext uri="{0D108BD9-81ED-4DB2-BD59-A6C34878D82A}">
                    <a16:rowId xmlns:a16="http://schemas.microsoft.com/office/drawing/2014/main" val="2223512844"/>
                  </a:ext>
                </a:extLst>
              </a:tr>
            </a:tbl>
          </a:graphicData>
        </a:graphic>
      </p:graphicFrame>
      <p:pic>
        <p:nvPicPr>
          <p:cNvPr id="10" name="Picture 9" descr="A picture containing indoor, brown, laying, small&#10;&#10;Description automatically generated">
            <a:extLst>
              <a:ext uri="{FF2B5EF4-FFF2-40B4-BE49-F238E27FC236}">
                <a16:creationId xmlns:a16="http://schemas.microsoft.com/office/drawing/2014/main" id="{6E8A6C3B-1E28-4E59-B3F2-85950A480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8829674" y="857250"/>
            <a:ext cx="3286126" cy="2571750"/>
          </a:xfrm>
          <a:prstGeom prst="rect">
            <a:avLst/>
          </a:prstGeom>
        </p:spPr>
      </p:pic>
      <p:sp>
        <p:nvSpPr>
          <p:cNvPr id="3" name="TextBox 2">
            <a:extLst>
              <a:ext uri="{FF2B5EF4-FFF2-40B4-BE49-F238E27FC236}">
                <a16:creationId xmlns:a16="http://schemas.microsoft.com/office/drawing/2014/main" id="{890DFC5D-D11D-4C43-A8AB-330B4713E992}"/>
              </a:ext>
            </a:extLst>
          </p:cNvPr>
          <p:cNvSpPr txBox="1"/>
          <p:nvPr/>
        </p:nvSpPr>
        <p:spPr>
          <a:xfrm>
            <a:off x="8829674" y="3516808"/>
            <a:ext cx="3324225" cy="3539430"/>
          </a:xfrm>
          <a:prstGeom prst="rect">
            <a:avLst/>
          </a:prstGeom>
          <a:noFill/>
        </p:spPr>
        <p:txBody>
          <a:bodyPr wrap="square" rtlCol="0">
            <a:spAutoFit/>
          </a:bodyPr>
          <a:lstStyle/>
          <a:p>
            <a:r>
              <a:rPr lang="en-AU" sz="2800" dirty="0"/>
              <a:t>Female Red Neck wallaby attacked by two dogs.  Arm severe lacerations and fractures, bites to legs and neck.  Small pinkie in pouch died.</a:t>
            </a:r>
          </a:p>
        </p:txBody>
      </p:sp>
    </p:spTree>
    <p:extLst>
      <p:ext uri="{BB962C8B-B14F-4D97-AF65-F5344CB8AC3E}">
        <p14:creationId xmlns:p14="http://schemas.microsoft.com/office/powerpoint/2010/main" val="108057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endParaRPr lang="en-AU" sz="4400" b="1" dirty="0">
              <a:solidFill>
                <a:schemeClr val="accent6">
                  <a:lumMod val="75000"/>
                </a:schemeClr>
              </a:solidFill>
            </a:endParaRP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1187406928"/>
              </p:ext>
            </p:extLst>
          </p:nvPr>
        </p:nvGraphicFramePr>
        <p:xfrm>
          <a:off x="-171450" y="30776"/>
          <a:ext cx="7870558" cy="7085686"/>
        </p:xfrm>
        <a:graphic>
          <a:graphicData uri="http://schemas.openxmlformats.org/drawingml/2006/table">
            <a:tbl>
              <a:tblPr firstRow="1" bandRow="1">
                <a:tableStyleId>{5C22544A-7EE6-4342-B048-85BDC9FD1C3A}</a:tableStyleId>
              </a:tblPr>
              <a:tblGrid>
                <a:gridCol w="3759248">
                  <a:extLst>
                    <a:ext uri="{9D8B030D-6E8A-4147-A177-3AD203B41FA5}">
                      <a16:colId xmlns:a16="http://schemas.microsoft.com/office/drawing/2014/main" val="2804236244"/>
                    </a:ext>
                  </a:extLst>
                </a:gridCol>
                <a:gridCol w="2070052">
                  <a:extLst>
                    <a:ext uri="{9D8B030D-6E8A-4147-A177-3AD203B41FA5}">
                      <a16:colId xmlns:a16="http://schemas.microsoft.com/office/drawing/2014/main" val="4174102685"/>
                    </a:ext>
                  </a:extLst>
                </a:gridCol>
                <a:gridCol w="2041258">
                  <a:extLst>
                    <a:ext uri="{9D8B030D-6E8A-4147-A177-3AD203B41FA5}">
                      <a16:colId xmlns:a16="http://schemas.microsoft.com/office/drawing/2014/main" val="2729751781"/>
                    </a:ext>
                  </a:extLst>
                </a:gridCol>
              </a:tblGrid>
              <a:tr h="879306">
                <a:tc>
                  <a:txBody>
                    <a:bodyPr/>
                    <a:lstStyle/>
                    <a:p>
                      <a:r>
                        <a:rPr lang="en-AU" sz="2800" dirty="0"/>
                        <a:t>Test**</a:t>
                      </a:r>
                    </a:p>
                  </a:txBody>
                  <a:tcPr/>
                </a:tc>
                <a:tc>
                  <a:txBody>
                    <a:bodyPr/>
                    <a:lstStyle/>
                    <a:p>
                      <a:endParaRPr lang="en-AU" sz="2800" dirty="0"/>
                    </a:p>
                  </a:txBody>
                  <a:tcPr/>
                </a:tc>
                <a:tc>
                  <a:txBody>
                    <a:bodyPr/>
                    <a:lstStyle/>
                    <a:p>
                      <a:r>
                        <a:rPr lang="en-AU" sz="2800" dirty="0" err="1"/>
                        <a:t>Normals</a:t>
                      </a:r>
                      <a:r>
                        <a:rPr lang="en-AU" sz="2800" dirty="0"/>
                        <a:t>*</a:t>
                      </a:r>
                    </a:p>
                  </a:txBody>
                  <a:tcPr/>
                </a:tc>
                <a:extLst>
                  <a:ext uri="{0D108BD9-81ED-4DB2-BD59-A6C34878D82A}">
                    <a16:rowId xmlns:a16="http://schemas.microsoft.com/office/drawing/2014/main" val="1914840647"/>
                  </a:ext>
                </a:extLst>
              </a:tr>
              <a:tr h="991218">
                <a:tc>
                  <a:txBody>
                    <a:bodyPr/>
                    <a:lstStyle/>
                    <a:p>
                      <a:r>
                        <a:rPr lang="en-AU" sz="2800" dirty="0"/>
                        <a:t>Cortisol (nmol/ L)</a:t>
                      </a:r>
                    </a:p>
                    <a:p>
                      <a:endParaRPr lang="en-AU" sz="2800" dirty="0"/>
                    </a:p>
                  </a:txBody>
                  <a:tcPr/>
                </a:tc>
                <a:tc>
                  <a:txBody>
                    <a:bodyPr/>
                    <a:lstStyle/>
                    <a:p>
                      <a:r>
                        <a:rPr lang="en-AU" sz="2800" dirty="0"/>
                        <a:t>525</a:t>
                      </a:r>
                    </a:p>
                  </a:txBody>
                  <a:tcPr/>
                </a:tc>
                <a:tc>
                  <a:txBody>
                    <a:bodyPr/>
                    <a:lstStyle/>
                    <a:p>
                      <a:r>
                        <a:rPr lang="en-AU" sz="2800" dirty="0"/>
                        <a:t>&lt;50**</a:t>
                      </a:r>
                    </a:p>
                  </a:txBody>
                  <a:tcPr/>
                </a:tc>
                <a:extLst>
                  <a:ext uri="{0D108BD9-81ED-4DB2-BD59-A6C34878D82A}">
                    <a16:rowId xmlns:a16="http://schemas.microsoft.com/office/drawing/2014/main" val="1300946156"/>
                  </a:ext>
                </a:extLst>
              </a:tr>
              <a:tr h="991218">
                <a:tc>
                  <a:txBody>
                    <a:bodyPr/>
                    <a:lstStyle/>
                    <a:p>
                      <a:r>
                        <a:rPr lang="en-AU" sz="2800" dirty="0"/>
                        <a:t>Potassium (mmol/ L)</a:t>
                      </a:r>
                    </a:p>
                    <a:p>
                      <a:endParaRPr lang="en-AU" sz="2800" dirty="0"/>
                    </a:p>
                  </a:txBody>
                  <a:tcPr/>
                </a:tc>
                <a:tc>
                  <a:txBody>
                    <a:bodyPr/>
                    <a:lstStyle/>
                    <a:p>
                      <a:r>
                        <a:rPr lang="en-AU" sz="2800" dirty="0"/>
                        <a:t>6.5</a:t>
                      </a:r>
                    </a:p>
                  </a:txBody>
                  <a:tcPr/>
                </a:tc>
                <a:tc>
                  <a:txBody>
                    <a:bodyPr/>
                    <a:lstStyle/>
                    <a:p>
                      <a:r>
                        <a:rPr lang="en-AU" sz="2800" dirty="0"/>
                        <a:t>&lt;6.6</a:t>
                      </a:r>
                    </a:p>
                  </a:txBody>
                  <a:tcPr/>
                </a:tc>
                <a:extLst>
                  <a:ext uri="{0D108BD9-81ED-4DB2-BD59-A6C34878D82A}">
                    <a16:rowId xmlns:a16="http://schemas.microsoft.com/office/drawing/2014/main" val="2193632775"/>
                  </a:ext>
                </a:extLst>
              </a:tr>
              <a:tr h="991218">
                <a:tc>
                  <a:txBody>
                    <a:bodyPr/>
                    <a:lstStyle/>
                    <a:p>
                      <a:r>
                        <a:rPr lang="en-AU" sz="2800" dirty="0"/>
                        <a:t>Urea (mmol/ L)</a:t>
                      </a:r>
                    </a:p>
                    <a:p>
                      <a:endParaRPr lang="en-AU" sz="2800" dirty="0"/>
                    </a:p>
                  </a:txBody>
                  <a:tcPr/>
                </a:tc>
                <a:tc>
                  <a:txBody>
                    <a:bodyPr/>
                    <a:lstStyle/>
                    <a:p>
                      <a:r>
                        <a:rPr lang="en-AU" sz="2800" dirty="0"/>
                        <a:t>  13.1</a:t>
                      </a:r>
                    </a:p>
                  </a:txBody>
                  <a:tcPr/>
                </a:tc>
                <a:tc>
                  <a:txBody>
                    <a:bodyPr/>
                    <a:lstStyle/>
                    <a:p>
                      <a:r>
                        <a:rPr lang="en-AU" sz="2800" dirty="0"/>
                        <a:t>3.9 – 16.4</a:t>
                      </a:r>
                    </a:p>
                  </a:txBody>
                  <a:tcPr/>
                </a:tc>
                <a:extLst>
                  <a:ext uri="{0D108BD9-81ED-4DB2-BD59-A6C34878D82A}">
                    <a16:rowId xmlns:a16="http://schemas.microsoft.com/office/drawing/2014/main" val="3164852306"/>
                  </a:ext>
                </a:extLst>
              </a:tr>
              <a:tr h="991828">
                <a:tc>
                  <a:txBody>
                    <a:bodyPr/>
                    <a:lstStyle/>
                    <a:p>
                      <a:r>
                        <a:rPr lang="en-AU" sz="2800" dirty="0"/>
                        <a:t>Creatinine (</a:t>
                      </a:r>
                      <a:r>
                        <a:rPr lang="en-AU" sz="2800" dirty="0" err="1"/>
                        <a:t>umol</a:t>
                      </a:r>
                      <a:r>
                        <a:rPr lang="en-AU" sz="2800" dirty="0"/>
                        <a:t>/ L)</a:t>
                      </a:r>
                    </a:p>
                    <a:p>
                      <a:endParaRPr lang="en-AU" sz="2800" dirty="0"/>
                    </a:p>
                  </a:txBody>
                  <a:tcPr/>
                </a:tc>
                <a:tc>
                  <a:txBody>
                    <a:bodyPr/>
                    <a:lstStyle/>
                    <a:p>
                      <a:r>
                        <a:rPr lang="en-AU" sz="2800" dirty="0"/>
                        <a:t>120</a:t>
                      </a:r>
                    </a:p>
                  </a:txBody>
                  <a:tcPr/>
                </a:tc>
                <a:tc>
                  <a:txBody>
                    <a:bodyPr/>
                    <a:lstStyle/>
                    <a:p>
                      <a:r>
                        <a:rPr lang="en-AU" sz="2800" dirty="0"/>
                        <a:t>88 - 256</a:t>
                      </a:r>
                    </a:p>
                  </a:txBody>
                  <a:tcPr/>
                </a:tc>
                <a:extLst>
                  <a:ext uri="{0D108BD9-81ED-4DB2-BD59-A6C34878D82A}">
                    <a16:rowId xmlns:a16="http://schemas.microsoft.com/office/drawing/2014/main" val="2547978460"/>
                  </a:ext>
                </a:extLst>
              </a:tr>
              <a:tr h="991218">
                <a:tc>
                  <a:txBody>
                    <a:bodyPr/>
                    <a:lstStyle/>
                    <a:p>
                      <a:r>
                        <a:rPr lang="en-AU" sz="2800" dirty="0"/>
                        <a:t>AST (U/ L)</a:t>
                      </a:r>
                    </a:p>
                    <a:p>
                      <a:endParaRPr lang="en-AU" sz="2800" dirty="0"/>
                    </a:p>
                  </a:txBody>
                  <a:tcPr/>
                </a:tc>
                <a:tc>
                  <a:txBody>
                    <a:bodyPr/>
                    <a:lstStyle/>
                    <a:p>
                      <a:r>
                        <a:rPr lang="en-AU" sz="2800" dirty="0"/>
                        <a:t>5121</a:t>
                      </a:r>
                    </a:p>
                  </a:txBody>
                  <a:tcPr/>
                </a:tc>
                <a:tc>
                  <a:txBody>
                    <a:bodyPr/>
                    <a:lstStyle/>
                    <a:p>
                      <a:r>
                        <a:rPr lang="en-AU" sz="2800" dirty="0"/>
                        <a:t>8 - 325</a:t>
                      </a:r>
                    </a:p>
                  </a:txBody>
                  <a:tcPr/>
                </a:tc>
                <a:extLst>
                  <a:ext uri="{0D108BD9-81ED-4DB2-BD59-A6C34878D82A}">
                    <a16:rowId xmlns:a16="http://schemas.microsoft.com/office/drawing/2014/main" val="508944675"/>
                  </a:ext>
                </a:extLst>
              </a:tr>
              <a:tr h="991218">
                <a:tc>
                  <a:txBody>
                    <a:bodyPr/>
                    <a:lstStyle/>
                    <a:p>
                      <a:r>
                        <a:rPr lang="en-AU" sz="2800" dirty="0"/>
                        <a:t>Creatine Kinase (U/ L)</a:t>
                      </a:r>
                    </a:p>
                    <a:p>
                      <a:pPr marL="0" indent="0">
                        <a:buFont typeface="Arial" panose="020B0604020202020204" pitchFamily="34" charset="0"/>
                        <a:buNone/>
                      </a:pPr>
                      <a:r>
                        <a:rPr lang="en-AU" sz="2400" dirty="0"/>
                        <a:t>*  </a:t>
                      </a:r>
                      <a:r>
                        <a:rPr lang="en-AU" sz="2400" dirty="0" err="1"/>
                        <a:t>Vetnostics</a:t>
                      </a:r>
                      <a:r>
                        <a:rPr lang="en-AU" sz="2400" dirty="0"/>
                        <a:t> data.</a:t>
                      </a:r>
                    </a:p>
                    <a:p>
                      <a:pPr marL="0" indent="0">
                        <a:buFont typeface="Arial" panose="020B0604020202020204" pitchFamily="34" charset="0"/>
                        <a:buNone/>
                      </a:pPr>
                      <a:r>
                        <a:rPr lang="en-AU" sz="2400" dirty="0"/>
                        <a:t>** Possumwood research.</a:t>
                      </a:r>
                    </a:p>
                  </a:txBody>
                  <a:tcPr/>
                </a:tc>
                <a:tc>
                  <a:txBody>
                    <a:bodyPr/>
                    <a:lstStyle/>
                    <a:p>
                      <a:r>
                        <a:rPr lang="en-AU" sz="2800" dirty="0"/>
                        <a:t>356540</a:t>
                      </a:r>
                    </a:p>
                  </a:txBody>
                  <a:tcPr/>
                </a:tc>
                <a:tc>
                  <a:txBody>
                    <a:bodyPr/>
                    <a:lstStyle/>
                    <a:p>
                      <a:pPr algn="r"/>
                      <a:r>
                        <a:rPr lang="en-AU" sz="2800" dirty="0"/>
                        <a:t>172 - 6020</a:t>
                      </a:r>
                    </a:p>
                  </a:txBody>
                  <a:tcPr/>
                </a:tc>
                <a:extLst>
                  <a:ext uri="{0D108BD9-81ED-4DB2-BD59-A6C34878D82A}">
                    <a16:rowId xmlns:a16="http://schemas.microsoft.com/office/drawing/2014/main" val="1036054570"/>
                  </a:ext>
                </a:extLst>
              </a:tr>
            </a:tbl>
          </a:graphicData>
        </a:graphic>
      </p:graphicFrame>
      <p:sp>
        <p:nvSpPr>
          <p:cNvPr id="2" name="TextBox 1">
            <a:extLst>
              <a:ext uri="{FF2B5EF4-FFF2-40B4-BE49-F238E27FC236}">
                <a16:creationId xmlns:a16="http://schemas.microsoft.com/office/drawing/2014/main" id="{E1C48D1A-C5E5-46B1-8C25-C18340BCC78E}"/>
              </a:ext>
            </a:extLst>
          </p:cNvPr>
          <p:cNvSpPr txBox="1"/>
          <p:nvPr/>
        </p:nvSpPr>
        <p:spPr>
          <a:xfrm>
            <a:off x="7658104" y="0"/>
            <a:ext cx="1314447" cy="523220"/>
          </a:xfrm>
          <a:prstGeom prst="rect">
            <a:avLst/>
          </a:prstGeom>
          <a:noFill/>
        </p:spPr>
        <p:txBody>
          <a:bodyPr wrap="square" rtlCol="0">
            <a:spAutoFit/>
          </a:bodyPr>
          <a:lstStyle/>
          <a:p>
            <a:r>
              <a:rPr lang="en-AU" sz="2800" b="1" dirty="0">
                <a:solidFill>
                  <a:schemeClr val="accent6">
                    <a:lumMod val="75000"/>
                  </a:schemeClr>
                </a:solidFill>
              </a:rPr>
              <a:t>Carrie</a:t>
            </a:r>
          </a:p>
        </p:txBody>
      </p:sp>
      <p:pic>
        <p:nvPicPr>
          <p:cNvPr id="6" name="Picture 5" descr="A picture containing outdoor, bench, animal, fence&#10;&#10;Description automatically generated">
            <a:extLst>
              <a:ext uri="{FF2B5EF4-FFF2-40B4-BE49-F238E27FC236}">
                <a16:creationId xmlns:a16="http://schemas.microsoft.com/office/drawing/2014/main" id="{EE8E1B47-A4AA-4ABB-AD49-828C495B45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597640" y="348535"/>
            <a:ext cx="3702565" cy="3067052"/>
          </a:xfrm>
          <a:prstGeom prst="rect">
            <a:avLst/>
          </a:prstGeom>
        </p:spPr>
      </p:pic>
      <p:sp>
        <p:nvSpPr>
          <p:cNvPr id="8" name="TextBox 7">
            <a:extLst>
              <a:ext uri="{FF2B5EF4-FFF2-40B4-BE49-F238E27FC236}">
                <a16:creationId xmlns:a16="http://schemas.microsoft.com/office/drawing/2014/main" id="{586E37C2-4935-4B7B-B331-8DDAD441B7A2}"/>
              </a:ext>
            </a:extLst>
          </p:cNvPr>
          <p:cNvSpPr txBox="1"/>
          <p:nvPr/>
        </p:nvSpPr>
        <p:spPr>
          <a:xfrm>
            <a:off x="7768910" y="3764122"/>
            <a:ext cx="4293957" cy="2677656"/>
          </a:xfrm>
          <a:prstGeom prst="rect">
            <a:avLst/>
          </a:prstGeom>
          <a:noFill/>
        </p:spPr>
        <p:txBody>
          <a:bodyPr wrap="square" rtlCol="0">
            <a:spAutoFit/>
          </a:bodyPr>
          <a:lstStyle/>
          <a:p>
            <a:r>
              <a:rPr lang="en-AU" sz="2800" dirty="0"/>
              <a:t>Fence hanger &amp; attacked by dog while caught.  Deep puncture wound to neck. Mother close by &amp; probably saved her from the dog attack.</a:t>
            </a:r>
          </a:p>
        </p:txBody>
      </p:sp>
    </p:spTree>
    <p:extLst>
      <p:ext uri="{BB962C8B-B14F-4D97-AF65-F5344CB8AC3E}">
        <p14:creationId xmlns:p14="http://schemas.microsoft.com/office/powerpoint/2010/main" val="268443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endParaRPr lang="en-AU" sz="4400" b="1" dirty="0">
              <a:solidFill>
                <a:schemeClr val="accent6">
                  <a:lumMod val="75000"/>
                </a:schemeClr>
              </a:solidFill>
            </a:endParaRP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3220942699"/>
              </p:ext>
            </p:extLst>
          </p:nvPr>
        </p:nvGraphicFramePr>
        <p:xfrm>
          <a:off x="-1" y="0"/>
          <a:ext cx="7534275" cy="6430062"/>
        </p:xfrm>
        <a:graphic>
          <a:graphicData uri="http://schemas.openxmlformats.org/drawingml/2006/table">
            <a:tbl>
              <a:tblPr firstRow="1" bandRow="1">
                <a:tableStyleId>{5C22544A-7EE6-4342-B048-85BDC9FD1C3A}</a:tableStyleId>
              </a:tblPr>
              <a:tblGrid>
                <a:gridCol w="4153304">
                  <a:extLst>
                    <a:ext uri="{9D8B030D-6E8A-4147-A177-3AD203B41FA5}">
                      <a16:colId xmlns:a16="http://schemas.microsoft.com/office/drawing/2014/main" val="2804236244"/>
                    </a:ext>
                  </a:extLst>
                </a:gridCol>
                <a:gridCol w="1501054">
                  <a:extLst>
                    <a:ext uri="{9D8B030D-6E8A-4147-A177-3AD203B41FA5}">
                      <a16:colId xmlns:a16="http://schemas.microsoft.com/office/drawing/2014/main" val="4174102685"/>
                    </a:ext>
                  </a:extLst>
                </a:gridCol>
                <a:gridCol w="1879917">
                  <a:extLst>
                    <a:ext uri="{9D8B030D-6E8A-4147-A177-3AD203B41FA5}">
                      <a16:colId xmlns:a16="http://schemas.microsoft.com/office/drawing/2014/main" val="2729751781"/>
                    </a:ext>
                  </a:extLst>
                </a:gridCol>
              </a:tblGrid>
              <a:tr h="760782">
                <a:tc>
                  <a:txBody>
                    <a:bodyPr/>
                    <a:lstStyle/>
                    <a:p>
                      <a:r>
                        <a:rPr lang="en-AU" sz="2800" dirty="0"/>
                        <a:t>Test</a:t>
                      </a:r>
                    </a:p>
                  </a:txBody>
                  <a:tcPr/>
                </a:tc>
                <a:tc>
                  <a:txBody>
                    <a:bodyPr/>
                    <a:lstStyle/>
                    <a:p>
                      <a:endParaRPr lang="en-AU" dirty="0"/>
                    </a:p>
                  </a:txBody>
                  <a:tcPr/>
                </a:tc>
                <a:tc>
                  <a:txBody>
                    <a:bodyPr/>
                    <a:lstStyle/>
                    <a:p>
                      <a:r>
                        <a:rPr lang="en-AU" sz="2800" dirty="0" err="1"/>
                        <a:t>Normals</a:t>
                      </a:r>
                      <a:r>
                        <a:rPr lang="en-AU" sz="2800" dirty="0"/>
                        <a:t>*</a:t>
                      </a:r>
                    </a:p>
                  </a:txBody>
                  <a:tcPr/>
                </a:tc>
                <a:extLst>
                  <a:ext uri="{0D108BD9-81ED-4DB2-BD59-A6C34878D82A}">
                    <a16:rowId xmlns:a16="http://schemas.microsoft.com/office/drawing/2014/main" val="1914840647"/>
                  </a:ext>
                </a:extLst>
              </a:tr>
              <a:tr h="898728">
                <a:tc>
                  <a:txBody>
                    <a:bodyPr/>
                    <a:lstStyle/>
                    <a:p>
                      <a:r>
                        <a:rPr lang="en-AU" sz="2800" dirty="0"/>
                        <a:t>Cortisol (nmol/ L)</a:t>
                      </a:r>
                    </a:p>
                    <a:p>
                      <a:endParaRPr lang="en-AU" sz="2800" dirty="0"/>
                    </a:p>
                  </a:txBody>
                  <a:tcPr/>
                </a:tc>
                <a:tc>
                  <a:txBody>
                    <a:bodyPr/>
                    <a:lstStyle/>
                    <a:p>
                      <a:r>
                        <a:rPr lang="en-AU" sz="2800" dirty="0"/>
                        <a:t>170</a:t>
                      </a:r>
                    </a:p>
                  </a:txBody>
                  <a:tcPr/>
                </a:tc>
                <a:tc>
                  <a:txBody>
                    <a:bodyPr/>
                    <a:lstStyle/>
                    <a:p>
                      <a:r>
                        <a:rPr lang="en-AU" sz="2800" dirty="0"/>
                        <a:t>&lt;50**</a:t>
                      </a:r>
                    </a:p>
                  </a:txBody>
                  <a:tcPr/>
                </a:tc>
                <a:extLst>
                  <a:ext uri="{0D108BD9-81ED-4DB2-BD59-A6C34878D82A}">
                    <a16:rowId xmlns:a16="http://schemas.microsoft.com/office/drawing/2014/main" val="1300946156"/>
                  </a:ext>
                </a:extLst>
              </a:tr>
              <a:tr h="898728">
                <a:tc>
                  <a:txBody>
                    <a:bodyPr/>
                    <a:lstStyle/>
                    <a:p>
                      <a:r>
                        <a:rPr lang="en-AU" sz="2800" dirty="0"/>
                        <a:t>Potassium (mmol/ L)</a:t>
                      </a:r>
                    </a:p>
                    <a:p>
                      <a:endParaRPr lang="en-AU" sz="2800" dirty="0"/>
                    </a:p>
                  </a:txBody>
                  <a:tcPr/>
                </a:tc>
                <a:tc>
                  <a:txBody>
                    <a:bodyPr/>
                    <a:lstStyle/>
                    <a:p>
                      <a:r>
                        <a:rPr lang="en-AU" sz="2800" dirty="0"/>
                        <a:t>12.3*</a:t>
                      </a:r>
                    </a:p>
                  </a:txBody>
                  <a:tcPr/>
                </a:tc>
                <a:tc>
                  <a:txBody>
                    <a:bodyPr/>
                    <a:lstStyle/>
                    <a:p>
                      <a:r>
                        <a:rPr lang="en-AU" sz="2800" dirty="0"/>
                        <a:t>&lt; 6.6</a:t>
                      </a:r>
                    </a:p>
                  </a:txBody>
                  <a:tcPr/>
                </a:tc>
                <a:extLst>
                  <a:ext uri="{0D108BD9-81ED-4DB2-BD59-A6C34878D82A}">
                    <a16:rowId xmlns:a16="http://schemas.microsoft.com/office/drawing/2014/main" val="2193632775"/>
                  </a:ext>
                </a:extLst>
              </a:tr>
              <a:tr h="898728">
                <a:tc>
                  <a:txBody>
                    <a:bodyPr/>
                    <a:lstStyle/>
                    <a:p>
                      <a:r>
                        <a:rPr lang="en-AU" sz="2800" dirty="0"/>
                        <a:t>Urea (mmol/ L)</a:t>
                      </a:r>
                    </a:p>
                    <a:p>
                      <a:endParaRPr lang="en-AU" sz="2800" dirty="0"/>
                    </a:p>
                  </a:txBody>
                  <a:tcPr/>
                </a:tc>
                <a:tc>
                  <a:txBody>
                    <a:bodyPr/>
                    <a:lstStyle/>
                    <a:p>
                      <a:r>
                        <a:rPr lang="en-AU" sz="2800" dirty="0"/>
                        <a:t>  8.2</a:t>
                      </a:r>
                    </a:p>
                  </a:txBody>
                  <a:tcPr/>
                </a:tc>
                <a:tc>
                  <a:txBody>
                    <a:bodyPr/>
                    <a:lstStyle/>
                    <a:p>
                      <a:r>
                        <a:rPr lang="en-AU" sz="2800" dirty="0"/>
                        <a:t>3.9 – 16.4</a:t>
                      </a:r>
                    </a:p>
                  </a:txBody>
                  <a:tcPr/>
                </a:tc>
                <a:extLst>
                  <a:ext uri="{0D108BD9-81ED-4DB2-BD59-A6C34878D82A}">
                    <a16:rowId xmlns:a16="http://schemas.microsoft.com/office/drawing/2014/main" val="3164852306"/>
                  </a:ext>
                </a:extLst>
              </a:tr>
              <a:tr h="898728">
                <a:tc>
                  <a:txBody>
                    <a:bodyPr/>
                    <a:lstStyle/>
                    <a:p>
                      <a:r>
                        <a:rPr lang="en-AU" sz="2800" dirty="0"/>
                        <a:t>Creatinine (</a:t>
                      </a:r>
                      <a:r>
                        <a:rPr lang="en-AU" sz="2800" dirty="0" err="1"/>
                        <a:t>umol</a:t>
                      </a:r>
                      <a:r>
                        <a:rPr lang="en-AU" sz="2800" dirty="0"/>
                        <a:t>/ L)</a:t>
                      </a:r>
                    </a:p>
                    <a:p>
                      <a:endParaRPr lang="en-AU" sz="2800" dirty="0"/>
                    </a:p>
                  </a:txBody>
                  <a:tcPr/>
                </a:tc>
                <a:tc>
                  <a:txBody>
                    <a:bodyPr/>
                    <a:lstStyle/>
                    <a:p>
                      <a:r>
                        <a:rPr lang="en-AU" sz="2800" dirty="0"/>
                        <a:t>115</a:t>
                      </a:r>
                    </a:p>
                  </a:txBody>
                  <a:tcPr/>
                </a:tc>
                <a:tc>
                  <a:txBody>
                    <a:bodyPr/>
                    <a:lstStyle/>
                    <a:p>
                      <a:r>
                        <a:rPr lang="en-AU" sz="2800" dirty="0"/>
                        <a:t>82 - 256</a:t>
                      </a:r>
                    </a:p>
                  </a:txBody>
                  <a:tcPr/>
                </a:tc>
                <a:extLst>
                  <a:ext uri="{0D108BD9-81ED-4DB2-BD59-A6C34878D82A}">
                    <a16:rowId xmlns:a16="http://schemas.microsoft.com/office/drawing/2014/main" val="2547978460"/>
                  </a:ext>
                </a:extLst>
              </a:tr>
              <a:tr h="898728">
                <a:tc>
                  <a:txBody>
                    <a:bodyPr/>
                    <a:lstStyle/>
                    <a:p>
                      <a:r>
                        <a:rPr lang="en-AU" sz="2800" dirty="0"/>
                        <a:t>AST (U/ L)</a:t>
                      </a:r>
                    </a:p>
                    <a:p>
                      <a:endParaRPr lang="en-AU" sz="2800" dirty="0"/>
                    </a:p>
                  </a:txBody>
                  <a:tcPr/>
                </a:tc>
                <a:tc>
                  <a:txBody>
                    <a:bodyPr/>
                    <a:lstStyle/>
                    <a:p>
                      <a:r>
                        <a:rPr lang="en-AU" sz="2800" dirty="0"/>
                        <a:t>3650</a:t>
                      </a:r>
                    </a:p>
                  </a:txBody>
                  <a:tcPr/>
                </a:tc>
                <a:tc>
                  <a:txBody>
                    <a:bodyPr/>
                    <a:lstStyle/>
                    <a:p>
                      <a:r>
                        <a:rPr lang="en-AU" sz="2800" dirty="0"/>
                        <a:t>8 - 325</a:t>
                      </a:r>
                    </a:p>
                  </a:txBody>
                  <a:tcPr/>
                </a:tc>
                <a:extLst>
                  <a:ext uri="{0D108BD9-81ED-4DB2-BD59-A6C34878D82A}">
                    <a16:rowId xmlns:a16="http://schemas.microsoft.com/office/drawing/2014/main" val="508944675"/>
                  </a:ext>
                </a:extLst>
              </a:tr>
              <a:tr h="898728">
                <a:tc>
                  <a:txBody>
                    <a:bodyPr/>
                    <a:lstStyle/>
                    <a:p>
                      <a:r>
                        <a:rPr lang="en-AU" sz="2800" dirty="0"/>
                        <a:t>Creatine Kinase (U/ L)</a:t>
                      </a:r>
                    </a:p>
                    <a:p>
                      <a:endParaRPr lang="en-AU" sz="2800" dirty="0"/>
                    </a:p>
                  </a:txBody>
                  <a:tcPr/>
                </a:tc>
                <a:tc>
                  <a:txBody>
                    <a:bodyPr/>
                    <a:lstStyle/>
                    <a:p>
                      <a:r>
                        <a:rPr lang="en-AU" sz="2800" dirty="0"/>
                        <a:t>216230</a:t>
                      </a:r>
                    </a:p>
                  </a:txBody>
                  <a:tcPr/>
                </a:tc>
                <a:tc>
                  <a:txBody>
                    <a:bodyPr/>
                    <a:lstStyle/>
                    <a:p>
                      <a:pPr algn="r"/>
                      <a:r>
                        <a:rPr lang="en-AU" sz="2800" dirty="0"/>
                        <a:t>172 - 6020</a:t>
                      </a:r>
                    </a:p>
                  </a:txBody>
                  <a:tcPr/>
                </a:tc>
                <a:extLst>
                  <a:ext uri="{0D108BD9-81ED-4DB2-BD59-A6C34878D82A}">
                    <a16:rowId xmlns:a16="http://schemas.microsoft.com/office/drawing/2014/main" val="1036054570"/>
                  </a:ext>
                </a:extLst>
              </a:tr>
            </a:tbl>
          </a:graphicData>
        </a:graphic>
      </p:graphicFrame>
      <p:sp>
        <p:nvSpPr>
          <p:cNvPr id="2" name="TextBox 1">
            <a:extLst>
              <a:ext uri="{FF2B5EF4-FFF2-40B4-BE49-F238E27FC236}">
                <a16:creationId xmlns:a16="http://schemas.microsoft.com/office/drawing/2014/main" id="{E1C48D1A-C5E5-46B1-8C25-C18340BCC78E}"/>
              </a:ext>
            </a:extLst>
          </p:cNvPr>
          <p:cNvSpPr txBox="1"/>
          <p:nvPr/>
        </p:nvSpPr>
        <p:spPr>
          <a:xfrm>
            <a:off x="8648700" y="114300"/>
            <a:ext cx="2000250" cy="523220"/>
          </a:xfrm>
          <a:prstGeom prst="rect">
            <a:avLst/>
          </a:prstGeom>
          <a:noFill/>
        </p:spPr>
        <p:txBody>
          <a:bodyPr wrap="square" rtlCol="0">
            <a:spAutoFit/>
          </a:bodyPr>
          <a:lstStyle/>
          <a:p>
            <a:r>
              <a:rPr lang="en-AU" sz="2800" b="1" dirty="0" err="1">
                <a:solidFill>
                  <a:schemeClr val="accent6">
                    <a:lumMod val="75000"/>
                  </a:schemeClr>
                </a:solidFill>
              </a:rPr>
              <a:t>Rovere</a:t>
            </a:r>
            <a:endParaRPr lang="en-AU" sz="2800" b="1" dirty="0">
              <a:solidFill>
                <a:schemeClr val="accent6">
                  <a:lumMod val="75000"/>
                </a:schemeClr>
              </a:solidFill>
            </a:endParaRPr>
          </a:p>
        </p:txBody>
      </p:sp>
      <p:pic>
        <p:nvPicPr>
          <p:cNvPr id="6" name="Picture 5" descr="A deer standing in the grass&#10;&#10;Description automatically generated">
            <a:extLst>
              <a:ext uri="{FF2B5EF4-FFF2-40B4-BE49-F238E27FC236}">
                <a16:creationId xmlns:a16="http://schemas.microsoft.com/office/drawing/2014/main" id="{43743888-42A8-471C-884B-9C118E606B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213600" y="1261566"/>
            <a:ext cx="3937000" cy="2952750"/>
          </a:xfrm>
          <a:prstGeom prst="rect">
            <a:avLst/>
          </a:prstGeom>
        </p:spPr>
      </p:pic>
      <p:sp>
        <p:nvSpPr>
          <p:cNvPr id="7" name="TextBox 6">
            <a:extLst>
              <a:ext uri="{FF2B5EF4-FFF2-40B4-BE49-F238E27FC236}">
                <a16:creationId xmlns:a16="http://schemas.microsoft.com/office/drawing/2014/main" id="{BB094910-6C8F-4F1B-A8AB-9867E03EDF30}"/>
              </a:ext>
            </a:extLst>
          </p:cNvPr>
          <p:cNvSpPr txBox="1"/>
          <p:nvPr/>
        </p:nvSpPr>
        <p:spPr>
          <a:xfrm>
            <a:off x="7543800" y="4927818"/>
            <a:ext cx="4210050" cy="1384995"/>
          </a:xfrm>
          <a:prstGeom prst="rect">
            <a:avLst/>
          </a:prstGeom>
          <a:noFill/>
        </p:spPr>
        <p:txBody>
          <a:bodyPr wrap="square" rtlCol="0">
            <a:spAutoFit/>
          </a:bodyPr>
          <a:lstStyle/>
          <a:p>
            <a:r>
              <a:rPr lang="en-AU" sz="2800" dirty="0"/>
              <a:t>Found collapsed in a garden. Hypothermic, likely chased by dogs.</a:t>
            </a:r>
          </a:p>
        </p:txBody>
      </p:sp>
      <p:sp>
        <p:nvSpPr>
          <p:cNvPr id="3" name="TextBox 2">
            <a:extLst>
              <a:ext uri="{FF2B5EF4-FFF2-40B4-BE49-F238E27FC236}">
                <a16:creationId xmlns:a16="http://schemas.microsoft.com/office/drawing/2014/main" id="{3E969B68-C3F3-4F71-BBB0-85D9AF2F74D2}"/>
              </a:ext>
            </a:extLst>
          </p:cNvPr>
          <p:cNvSpPr txBox="1"/>
          <p:nvPr/>
        </p:nvSpPr>
        <p:spPr>
          <a:xfrm>
            <a:off x="361369" y="5835759"/>
            <a:ext cx="6339578" cy="707886"/>
          </a:xfrm>
          <a:prstGeom prst="rect">
            <a:avLst/>
          </a:prstGeom>
          <a:noFill/>
        </p:spPr>
        <p:txBody>
          <a:bodyPr wrap="square" rtlCol="0">
            <a:spAutoFit/>
          </a:bodyPr>
          <a:lstStyle/>
          <a:p>
            <a:r>
              <a:rPr lang="en-AU" sz="4000" dirty="0"/>
              <a:t>*</a:t>
            </a:r>
            <a:r>
              <a:rPr lang="en-AU" sz="2800" dirty="0"/>
              <a:t> </a:t>
            </a:r>
            <a:r>
              <a:rPr lang="en-AU" sz="2400" dirty="0" err="1"/>
              <a:t>Vetnostics</a:t>
            </a:r>
            <a:r>
              <a:rPr lang="en-AU" sz="2400" dirty="0"/>
              <a:t> data.  ** Possumwood research.</a:t>
            </a:r>
          </a:p>
        </p:txBody>
      </p:sp>
    </p:spTree>
    <p:extLst>
      <p:ext uri="{BB962C8B-B14F-4D97-AF65-F5344CB8AC3E}">
        <p14:creationId xmlns:p14="http://schemas.microsoft.com/office/powerpoint/2010/main" val="330389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BA5A-D8B3-4EE7-9FAB-A35C1E415610}"/>
              </a:ext>
            </a:extLst>
          </p:cNvPr>
          <p:cNvSpPr>
            <a:spLocks noGrp="1"/>
          </p:cNvSpPr>
          <p:nvPr>
            <p:ph type="title"/>
          </p:nvPr>
        </p:nvSpPr>
        <p:spPr/>
        <p:txBody>
          <a:bodyPr/>
          <a:lstStyle/>
          <a:p>
            <a:r>
              <a:rPr lang="en-AU" dirty="0"/>
              <a:t>				</a:t>
            </a:r>
            <a:r>
              <a:rPr lang="en-AU" sz="4000" b="1" dirty="0">
                <a:solidFill>
                  <a:schemeClr val="accent6">
                    <a:lumMod val="75000"/>
                  </a:schemeClr>
                </a:solidFill>
              </a:rPr>
              <a:t>Rosemary &amp; Rudi</a:t>
            </a:r>
          </a:p>
        </p:txBody>
      </p:sp>
      <p:pic>
        <p:nvPicPr>
          <p:cNvPr id="5" name="Content Placeholder 4" descr="A person posing for the camera&#10;&#10;Description automatically generated">
            <a:extLst>
              <a:ext uri="{FF2B5EF4-FFF2-40B4-BE49-F238E27FC236}">
                <a16:creationId xmlns:a16="http://schemas.microsoft.com/office/drawing/2014/main" id="{EC0994C2-A004-4FAB-AD49-AD66FB879686}"/>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58535" y="1222984"/>
            <a:ext cx="7190165" cy="5635016"/>
          </a:xfrm>
        </p:spPr>
      </p:pic>
    </p:spTree>
    <p:extLst>
      <p:ext uri="{BB962C8B-B14F-4D97-AF65-F5344CB8AC3E}">
        <p14:creationId xmlns:p14="http://schemas.microsoft.com/office/powerpoint/2010/main" val="395695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1378D6-6C7B-4AEB-8407-7C933D09B767}"/>
              </a:ext>
            </a:extLst>
          </p:cNvPr>
          <p:cNvSpPr txBox="1"/>
          <p:nvPr/>
        </p:nvSpPr>
        <p:spPr>
          <a:xfrm>
            <a:off x="9182100" y="0"/>
            <a:ext cx="2552700" cy="769441"/>
          </a:xfrm>
          <a:prstGeom prst="rect">
            <a:avLst/>
          </a:prstGeom>
          <a:noFill/>
        </p:spPr>
        <p:txBody>
          <a:bodyPr wrap="square" rtlCol="0">
            <a:spAutoFit/>
          </a:bodyPr>
          <a:lstStyle/>
          <a:p>
            <a:endParaRPr lang="en-AU" sz="4400" b="1" dirty="0">
              <a:solidFill>
                <a:schemeClr val="accent6">
                  <a:lumMod val="75000"/>
                </a:schemeClr>
              </a:solidFill>
            </a:endParaRPr>
          </a:p>
        </p:txBody>
      </p:sp>
      <p:graphicFrame>
        <p:nvGraphicFramePr>
          <p:cNvPr id="5" name="Table 5">
            <a:extLst>
              <a:ext uri="{FF2B5EF4-FFF2-40B4-BE49-F238E27FC236}">
                <a16:creationId xmlns:a16="http://schemas.microsoft.com/office/drawing/2014/main" id="{169D952F-4210-40C6-9EE6-8A956839B3D3}"/>
              </a:ext>
            </a:extLst>
          </p:cNvPr>
          <p:cNvGraphicFramePr>
            <a:graphicFrameLocks noGrp="1"/>
          </p:cNvGraphicFramePr>
          <p:nvPr>
            <p:extLst>
              <p:ext uri="{D42A27DB-BD31-4B8C-83A1-F6EECF244321}">
                <p14:modId xmlns:p14="http://schemas.microsoft.com/office/powerpoint/2010/main" val="688981371"/>
              </p:ext>
            </p:extLst>
          </p:nvPr>
        </p:nvGraphicFramePr>
        <p:xfrm>
          <a:off x="153619" y="1038758"/>
          <a:ext cx="7581900" cy="5729146"/>
        </p:xfrm>
        <a:graphic>
          <a:graphicData uri="http://schemas.openxmlformats.org/drawingml/2006/table">
            <a:tbl>
              <a:tblPr firstRow="1" bandRow="1">
                <a:tableStyleId>{5C22544A-7EE6-4342-B048-85BDC9FD1C3A}</a:tableStyleId>
              </a:tblPr>
              <a:tblGrid>
                <a:gridCol w="3883845">
                  <a:extLst>
                    <a:ext uri="{9D8B030D-6E8A-4147-A177-3AD203B41FA5}">
                      <a16:colId xmlns:a16="http://schemas.microsoft.com/office/drawing/2014/main" val="2804236244"/>
                    </a:ext>
                  </a:extLst>
                </a:gridCol>
                <a:gridCol w="1635304">
                  <a:extLst>
                    <a:ext uri="{9D8B030D-6E8A-4147-A177-3AD203B41FA5}">
                      <a16:colId xmlns:a16="http://schemas.microsoft.com/office/drawing/2014/main" val="4174102685"/>
                    </a:ext>
                  </a:extLst>
                </a:gridCol>
                <a:gridCol w="2062751">
                  <a:extLst>
                    <a:ext uri="{9D8B030D-6E8A-4147-A177-3AD203B41FA5}">
                      <a16:colId xmlns:a16="http://schemas.microsoft.com/office/drawing/2014/main" val="2729751781"/>
                    </a:ext>
                  </a:extLst>
                </a:gridCol>
              </a:tblGrid>
              <a:tr h="838200">
                <a:tc>
                  <a:txBody>
                    <a:bodyPr/>
                    <a:lstStyle/>
                    <a:p>
                      <a:r>
                        <a:rPr lang="en-AU" sz="2800" dirty="0"/>
                        <a:t>Test</a:t>
                      </a:r>
                    </a:p>
                  </a:txBody>
                  <a:tcPr/>
                </a:tc>
                <a:tc>
                  <a:txBody>
                    <a:bodyPr/>
                    <a:lstStyle/>
                    <a:p>
                      <a:endParaRPr lang="en-AU" dirty="0"/>
                    </a:p>
                  </a:txBody>
                  <a:tcPr/>
                </a:tc>
                <a:tc>
                  <a:txBody>
                    <a:bodyPr/>
                    <a:lstStyle/>
                    <a:p>
                      <a:r>
                        <a:rPr lang="en-AU" sz="2800" dirty="0" err="1"/>
                        <a:t>Normals</a:t>
                      </a:r>
                      <a:r>
                        <a:rPr lang="en-AU" sz="2800" dirty="0"/>
                        <a:t>*</a:t>
                      </a:r>
                    </a:p>
                  </a:txBody>
                  <a:tcPr/>
                </a:tc>
                <a:extLst>
                  <a:ext uri="{0D108BD9-81ED-4DB2-BD59-A6C34878D82A}">
                    <a16:rowId xmlns:a16="http://schemas.microsoft.com/office/drawing/2014/main" val="1914840647"/>
                  </a:ext>
                </a:extLst>
              </a:tr>
              <a:tr h="0">
                <a:tc>
                  <a:txBody>
                    <a:bodyPr/>
                    <a:lstStyle/>
                    <a:p>
                      <a:r>
                        <a:rPr lang="en-AU" sz="2800" dirty="0"/>
                        <a:t>Cortisol (nmol/ L)</a:t>
                      </a:r>
                    </a:p>
                  </a:txBody>
                  <a:tcPr/>
                </a:tc>
                <a:tc>
                  <a:txBody>
                    <a:bodyPr/>
                    <a:lstStyle/>
                    <a:p>
                      <a:r>
                        <a:rPr lang="en-AU" sz="2800" dirty="0"/>
                        <a:t>     -</a:t>
                      </a:r>
                    </a:p>
                  </a:txBody>
                  <a:tcPr/>
                </a:tc>
                <a:tc>
                  <a:txBody>
                    <a:bodyPr/>
                    <a:lstStyle/>
                    <a:p>
                      <a:r>
                        <a:rPr lang="en-AU" sz="2800" dirty="0"/>
                        <a:t>&lt;50**</a:t>
                      </a:r>
                    </a:p>
                  </a:txBody>
                  <a:tcPr/>
                </a:tc>
                <a:extLst>
                  <a:ext uri="{0D108BD9-81ED-4DB2-BD59-A6C34878D82A}">
                    <a16:rowId xmlns:a16="http://schemas.microsoft.com/office/drawing/2014/main" val="1300946156"/>
                  </a:ext>
                </a:extLst>
              </a:tr>
              <a:tr h="829504">
                <a:tc>
                  <a:txBody>
                    <a:bodyPr/>
                    <a:lstStyle/>
                    <a:p>
                      <a:r>
                        <a:rPr lang="en-AU" sz="2800" dirty="0"/>
                        <a:t>Potassium (mmol/ L)</a:t>
                      </a:r>
                    </a:p>
                  </a:txBody>
                  <a:tcPr/>
                </a:tc>
                <a:tc>
                  <a:txBody>
                    <a:bodyPr/>
                    <a:lstStyle/>
                    <a:p>
                      <a:r>
                        <a:rPr lang="en-AU" sz="2800" dirty="0"/>
                        <a:t>5.2</a:t>
                      </a:r>
                    </a:p>
                  </a:txBody>
                  <a:tcPr/>
                </a:tc>
                <a:tc>
                  <a:txBody>
                    <a:bodyPr/>
                    <a:lstStyle/>
                    <a:p>
                      <a:r>
                        <a:rPr lang="en-AU" sz="2800" dirty="0"/>
                        <a:t>&lt; 6.6</a:t>
                      </a:r>
                    </a:p>
                  </a:txBody>
                  <a:tcPr/>
                </a:tc>
                <a:extLst>
                  <a:ext uri="{0D108BD9-81ED-4DB2-BD59-A6C34878D82A}">
                    <a16:rowId xmlns:a16="http://schemas.microsoft.com/office/drawing/2014/main" val="2193632775"/>
                  </a:ext>
                </a:extLst>
              </a:tr>
              <a:tr h="829504">
                <a:tc>
                  <a:txBody>
                    <a:bodyPr/>
                    <a:lstStyle/>
                    <a:p>
                      <a:r>
                        <a:rPr lang="en-AU" sz="2800" dirty="0"/>
                        <a:t>Urea (mmol/ L)</a:t>
                      </a:r>
                    </a:p>
                  </a:txBody>
                  <a:tcPr/>
                </a:tc>
                <a:tc>
                  <a:txBody>
                    <a:bodyPr/>
                    <a:lstStyle/>
                    <a:p>
                      <a:r>
                        <a:rPr lang="en-AU" sz="2800" dirty="0"/>
                        <a:t>13.3</a:t>
                      </a:r>
                    </a:p>
                  </a:txBody>
                  <a:tcPr/>
                </a:tc>
                <a:tc>
                  <a:txBody>
                    <a:bodyPr/>
                    <a:lstStyle/>
                    <a:p>
                      <a:r>
                        <a:rPr lang="en-AU" sz="2800" dirty="0"/>
                        <a:t>3.9 – 16.4</a:t>
                      </a:r>
                    </a:p>
                  </a:txBody>
                  <a:tcPr/>
                </a:tc>
                <a:extLst>
                  <a:ext uri="{0D108BD9-81ED-4DB2-BD59-A6C34878D82A}">
                    <a16:rowId xmlns:a16="http://schemas.microsoft.com/office/drawing/2014/main" val="3164852306"/>
                  </a:ext>
                </a:extLst>
              </a:tr>
              <a:tr h="945462">
                <a:tc>
                  <a:txBody>
                    <a:bodyPr/>
                    <a:lstStyle/>
                    <a:p>
                      <a:r>
                        <a:rPr lang="en-AU" sz="2800" dirty="0"/>
                        <a:t>Creatinine (</a:t>
                      </a:r>
                      <a:r>
                        <a:rPr lang="en-AU" sz="2800" dirty="0" err="1"/>
                        <a:t>umol</a:t>
                      </a:r>
                      <a:r>
                        <a:rPr lang="en-AU" sz="2800" dirty="0"/>
                        <a:t>/ L</a:t>
                      </a:r>
                    </a:p>
                  </a:txBody>
                  <a:tcPr/>
                </a:tc>
                <a:tc>
                  <a:txBody>
                    <a:bodyPr/>
                    <a:lstStyle/>
                    <a:p>
                      <a:r>
                        <a:rPr lang="en-AU" sz="2800" dirty="0"/>
                        <a:t>110</a:t>
                      </a:r>
                    </a:p>
                  </a:txBody>
                  <a:tcPr/>
                </a:tc>
                <a:tc>
                  <a:txBody>
                    <a:bodyPr/>
                    <a:lstStyle/>
                    <a:p>
                      <a:r>
                        <a:rPr lang="en-AU" sz="2800" dirty="0"/>
                        <a:t>82 - 256</a:t>
                      </a:r>
                    </a:p>
                  </a:txBody>
                  <a:tcPr/>
                </a:tc>
                <a:extLst>
                  <a:ext uri="{0D108BD9-81ED-4DB2-BD59-A6C34878D82A}">
                    <a16:rowId xmlns:a16="http://schemas.microsoft.com/office/drawing/2014/main" val="2547978460"/>
                  </a:ext>
                </a:extLst>
              </a:tr>
              <a:tr h="518636">
                <a:tc>
                  <a:txBody>
                    <a:bodyPr/>
                    <a:lstStyle/>
                    <a:p>
                      <a:r>
                        <a:rPr lang="en-AU" sz="2800" dirty="0"/>
                        <a:t>AST (U/ L)</a:t>
                      </a:r>
                    </a:p>
                  </a:txBody>
                  <a:tcPr/>
                </a:tc>
                <a:tc>
                  <a:txBody>
                    <a:bodyPr/>
                    <a:lstStyle/>
                    <a:p>
                      <a:r>
                        <a:rPr lang="en-AU" sz="2800" dirty="0"/>
                        <a:t>2625</a:t>
                      </a:r>
                    </a:p>
                  </a:txBody>
                  <a:tcPr/>
                </a:tc>
                <a:tc>
                  <a:txBody>
                    <a:bodyPr/>
                    <a:lstStyle/>
                    <a:p>
                      <a:r>
                        <a:rPr lang="en-AU" sz="2800" dirty="0"/>
                        <a:t>8 - 325</a:t>
                      </a:r>
                    </a:p>
                  </a:txBody>
                  <a:tcPr/>
                </a:tc>
                <a:extLst>
                  <a:ext uri="{0D108BD9-81ED-4DB2-BD59-A6C34878D82A}">
                    <a16:rowId xmlns:a16="http://schemas.microsoft.com/office/drawing/2014/main" val="508944675"/>
                  </a:ext>
                </a:extLst>
              </a:tr>
              <a:tr h="829504">
                <a:tc>
                  <a:txBody>
                    <a:bodyPr/>
                    <a:lstStyle/>
                    <a:p>
                      <a:r>
                        <a:rPr lang="en-AU" sz="2800" dirty="0"/>
                        <a:t>Creatine Kinase (U/ L)</a:t>
                      </a:r>
                    </a:p>
                    <a:p>
                      <a:pPr marL="0" indent="0">
                        <a:buFont typeface="Arial" panose="020B0604020202020204" pitchFamily="34" charset="0"/>
                        <a:buNone/>
                      </a:pPr>
                      <a:r>
                        <a:rPr lang="en-AU" sz="2400" dirty="0"/>
                        <a:t>*  </a:t>
                      </a:r>
                      <a:r>
                        <a:rPr lang="en-AU" sz="2400" dirty="0" err="1"/>
                        <a:t>Vetnostics</a:t>
                      </a:r>
                      <a:r>
                        <a:rPr lang="en-AU" sz="2400" dirty="0"/>
                        <a:t> data. </a:t>
                      </a:r>
                    </a:p>
                    <a:p>
                      <a:pPr marL="0" indent="0">
                        <a:buFont typeface="Arial" panose="020B0604020202020204" pitchFamily="34" charset="0"/>
                        <a:buNone/>
                      </a:pPr>
                      <a:r>
                        <a:rPr lang="en-AU" sz="2400" dirty="0"/>
                        <a:t>** </a:t>
                      </a:r>
                      <a:r>
                        <a:rPr lang="en-AU" sz="2400"/>
                        <a:t>Possumwood research.</a:t>
                      </a:r>
                      <a:endParaRPr lang="en-AU" sz="2400" dirty="0"/>
                    </a:p>
                  </a:txBody>
                  <a:tcPr/>
                </a:tc>
                <a:tc>
                  <a:txBody>
                    <a:bodyPr/>
                    <a:lstStyle/>
                    <a:p>
                      <a:r>
                        <a:rPr lang="en-AU" sz="2800" dirty="0"/>
                        <a:t>137870</a:t>
                      </a:r>
                    </a:p>
                  </a:txBody>
                  <a:tcPr/>
                </a:tc>
                <a:tc>
                  <a:txBody>
                    <a:bodyPr/>
                    <a:lstStyle/>
                    <a:p>
                      <a:pPr algn="r"/>
                      <a:r>
                        <a:rPr lang="en-AU" sz="2800" dirty="0"/>
                        <a:t>172 - 6020</a:t>
                      </a:r>
                    </a:p>
                  </a:txBody>
                  <a:tcPr/>
                </a:tc>
                <a:extLst>
                  <a:ext uri="{0D108BD9-81ED-4DB2-BD59-A6C34878D82A}">
                    <a16:rowId xmlns:a16="http://schemas.microsoft.com/office/drawing/2014/main" val="1036054570"/>
                  </a:ext>
                </a:extLst>
              </a:tr>
            </a:tbl>
          </a:graphicData>
        </a:graphic>
      </p:graphicFrame>
      <p:pic>
        <p:nvPicPr>
          <p:cNvPr id="6" name="Picture 5" descr="A close up of an animal&#10;&#10;Description automatically generated">
            <a:extLst>
              <a:ext uri="{FF2B5EF4-FFF2-40B4-BE49-F238E27FC236}">
                <a16:creationId xmlns:a16="http://schemas.microsoft.com/office/drawing/2014/main" id="{5BB96128-0D0E-41C5-B48F-40E31DC9DB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662987" y="3224213"/>
            <a:ext cx="4152900" cy="3114675"/>
          </a:xfrm>
          <a:prstGeom prst="rect">
            <a:avLst/>
          </a:prstGeom>
        </p:spPr>
      </p:pic>
      <p:pic>
        <p:nvPicPr>
          <p:cNvPr id="8" name="Picture 7" descr="An animal lying on the ground&#10;&#10;Description automatically generated">
            <a:extLst>
              <a:ext uri="{FF2B5EF4-FFF2-40B4-BE49-F238E27FC236}">
                <a16:creationId xmlns:a16="http://schemas.microsoft.com/office/drawing/2014/main" id="{E3EED2ED-426E-4B9C-89CE-05A22F8AB2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1449" y="4040224"/>
            <a:ext cx="2113332" cy="2817776"/>
          </a:xfrm>
          <a:prstGeom prst="rect">
            <a:avLst/>
          </a:prstGeom>
        </p:spPr>
      </p:pic>
      <p:sp>
        <p:nvSpPr>
          <p:cNvPr id="3" name="TextBox 2">
            <a:extLst>
              <a:ext uri="{FF2B5EF4-FFF2-40B4-BE49-F238E27FC236}">
                <a16:creationId xmlns:a16="http://schemas.microsoft.com/office/drawing/2014/main" id="{0E9D665D-6DD0-5A89-7974-59B6635A735F}"/>
              </a:ext>
            </a:extLst>
          </p:cNvPr>
          <p:cNvSpPr txBox="1"/>
          <p:nvPr/>
        </p:nvSpPr>
        <p:spPr>
          <a:xfrm>
            <a:off x="936346" y="280893"/>
            <a:ext cx="5288889" cy="584775"/>
          </a:xfrm>
          <a:prstGeom prst="rect">
            <a:avLst/>
          </a:prstGeom>
          <a:noFill/>
        </p:spPr>
        <p:txBody>
          <a:bodyPr wrap="square" rtlCol="0">
            <a:spAutoFit/>
          </a:bodyPr>
          <a:lstStyle/>
          <a:p>
            <a:r>
              <a:rPr lang="en-AU" sz="3200" b="1" dirty="0">
                <a:solidFill>
                  <a:schemeClr val="accent1"/>
                </a:solidFill>
              </a:rPr>
              <a:t>Stress Syndrome 1- Majura</a:t>
            </a:r>
          </a:p>
        </p:txBody>
      </p:sp>
      <p:sp>
        <p:nvSpPr>
          <p:cNvPr id="9" name="TextBox 8">
            <a:extLst>
              <a:ext uri="{FF2B5EF4-FFF2-40B4-BE49-F238E27FC236}">
                <a16:creationId xmlns:a16="http://schemas.microsoft.com/office/drawing/2014/main" id="{10DD331A-1AC4-5A89-EF6A-8CDBACE4AFC0}"/>
              </a:ext>
            </a:extLst>
          </p:cNvPr>
          <p:cNvSpPr txBox="1"/>
          <p:nvPr/>
        </p:nvSpPr>
        <p:spPr>
          <a:xfrm>
            <a:off x="8083296" y="716890"/>
            <a:ext cx="4108704" cy="1200329"/>
          </a:xfrm>
          <a:prstGeom prst="rect">
            <a:avLst/>
          </a:prstGeom>
          <a:noFill/>
        </p:spPr>
        <p:txBody>
          <a:bodyPr wrap="square" rtlCol="0">
            <a:spAutoFit/>
          </a:bodyPr>
          <a:lstStyle/>
          <a:p>
            <a:r>
              <a:rPr lang="en-AU" sz="2400" dirty="0"/>
              <a:t>Majura recovered well with treatment and has been released</a:t>
            </a:r>
          </a:p>
        </p:txBody>
      </p:sp>
    </p:spTree>
    <p:extLst>
      <p:ext uri="{BB962C8B-B14F-4D97-AF65-F5344CB8AC3E}">
        <p14:creationId xmlns:p14="http://schemas.microsoft.com/office/powerpoint/2010/main" val="220253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53360"/>
            <a:ext cx="1960474" cy="2304640"/>
          </a:xfrm>
          <a:prstGeom prst="rect">
            <a:avLst/>
          </a:prstGeom>
        </p:spPr>
      </p:pic>
      <p:sp>
        <p:nvSpPr>
          <p:cNvPr id="3" name="TextBox 2"/>
          <p:cNvSpPr txBox="1"/>
          <p:nvPr/>
        </p:nvSpPr>
        <p:spPr>
          <a:xfrm>
            <a:off x="2100086" y="163169"/>
            <a:ext cx="6327024"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rPr>
              <a:t>Treatment of stress syndrome 1</a:t>
            </a:r>
          </a:p>
        </p:txBody>
      </p:sp>
      <p:sp>
        <p:nvSpPr>
          <p:cNvPr id="4" name="TextBox 3"/>
          <p:cNvSpPr txBox="1"/>
          <p:nvPr/>
        </p:nvSpPr>
        <p:spPr>
          <a:xfrm>
            <a:off x="0" y="818897"/>
            <a:ext cx="12192000" cy="5539978"/>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sz="2200" dirty="0"/>
              <a:t>Diazepam (0.25 – 0.5mg/ kg SC or IM) – anxiolytic &amp; muscle relaxant</a:t>
            </a:r>
          </a:p>
          <a:p>
            <a:pPr marL="285750" indent="-285750">
              <a:buFont typeface="Arial" panose="020B0604020202020204" pitchFamily="34" charset="0"/>
              <a:buChar char="•"/>
            </a:pPr>
            <a:r>
              <a:rPr lang="en-AU" sz="2200" dirty="0"/>
              <a:t>Check temperature (tympanic thermometer - ear)</a:t>
            </a:r>
          </a:p>
          <a:p>
            <a:pPr marL="285750" indent="-285750">
              <a:buFont typeface="Arial" panose="020B0604020202020204" pitchFamily="34" charset="0"/>
              <a:buChar char="•"/>
            </a:pPr>
            <a:r>
              <a:rPr lang="en-AU" sz="2200" dirty="0"/>
              <a:t>If hyperthermia (&gt; 37) - cool animal (</a:t>
            </a:r>
            <a:r>
              <a:rPr lang="en-AU" sz="2200" dirty="0" err="1"/>
              <a:t>eg</a:t>
            </a:r>
            <a:r>
              <a:rPr lang="en-AU" sz="2200" dirty="0"/>
              <a:t> wet towels &amp; </a:t>
            </a:r>
          </a:p>
          <a:p>
            <a:r>
              <a:rPr lang="en-AU" sz="2200" dirty="0"/>
              <a:t>    fan). Cool IV fluids most effective but not normally </a:t>
            </a:r>
          </a:p>
          <a:p>
            <a:r>
              <a:rPr lang="en-AU" sz="2200" dirty="0"/>
              <a:t>    necessary</a:t>
            </a:r>
          </a:p>
          <a:p>
            <a:pPr marL="285750" indent="-285750">
              <a:buFont typeface="Arial" panose="020B0604020202020204" pitchFamily="34" charset="0"/>
              <a:buChar char="•"/>
            </a:pPr>
            <a:r>
              <a:rPr lang="en-AU" sz="2200" dirty="0"/>
              <a:t>If hypothermia (&lt; 35) – warm animal (</a:t>
            </a:r>
            <a:r>
              <a:rPr lang="en-AU" sz="2200" dirty="0" err="1"/>
              <a:t>eg</a:t>
            </a:r>
            <a:r>
              <a:rPr lang="en-AU" sz="2200" dirty="0"/>
              <a:t> electric throw </a:t>
            </a:r>
          </a:p>
          <a:p>
            <a:r>
              <a:rPr lang="en-AU" sz="2200" dirty="0"/>
              <a:t>    rug) around trunk</a:t>
            </a:r>
          </a:p>
          <a:p>
            <a:pPr marL="342900" indent="-342900">
              <a:buFont typeface="Arial" panose="020B0604020202020204" pitchFamily="34" charset="0"/>
              <a:buChar char="•"/>
            </a:pPr>
            <a:r>
              <a:rPr lang="en-AU" sz="2200" dirty="0"/>
              <a:t> It is very important to provide fluid therapy ASAP after </a:t>
            </a:r>
          </a:p>
          <a:p>
            <a:r>
              <a:rPr lang="en-AU" sz="2200" dirty="0"/>
              <a:t>    rescue. Initially 3% by weight SC NS.  Fluids can be given IV </a:t>
            </a:r>
          </a:p>
          <a:p>
            <a:r>
              <a:rPr lang="en-AU" sz="2200" dirty="0"/>
              <a:t>			if necessary.  Offer water or 1% glucose orally. </a:t>
            </a:r>
          </a:p>
          <a:p>
            <a:endParaRPr lang="en-AU" sz="2200" dirty="0"/>
          </a:p>
          <a:p>
            <a:r>
              <a:rPr lang="en-AU" sz="2200" dirty="0"/>
              <a:t>                    Fluid therapy is important to treat dehydration </a:t>
            </a:r>
          </a:p>
          <a:p>
            <a:r>
              <a:rPr lang="en-AU" sz="2200" dirty="0"/>
              <a:t>				and prevent acute kidney failure and prevent </a:t>
            </a:r>
          </a:p>
          <a:p>
            <a:r>
              <a:rPr lang="en-AU" sz="2200" dirty="0"/>
              <a:t>				kidney damage caused by myoglobin and </a:t>
            </a:r>
          </a:p>
          <a:p>
            <a:r>
              <a:rPr lang="en-AU" sz="2200" dirty="0"/>
              <a:t>				consequent chronic renal failure.</a:t>
            </a:r>
          </a:p>
          <a:p>
            <a:r>
              <a:rPr lang="en-AU" sz="2400" dirty="0"/>
              <a:t>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681116" y="2106306"/>
            <a:ext cx="5038425" cy="3215522"/>
          </a:xfrm>
          <a:prstGeom prst="rect">
            <a:avLst/>
          </a:prstGeom>
        </p:spPr>
      </p:pic>
      <p:sp>
        <p:nvSpPr>
          <p:cNvPr id="6" name="TextBox 5">
            <a:extLst>
              <a:ext uri="{FF2B5EF4-FFF2-40B4-BE49-F238E27FC236}">
                <a16:creationId xmlns:a16="http://schemas.microsoft.com/office/drawing/2014/main" id="{8654B658-BA58-4460-9D69-8626F2DDB22E}"/>
              </a:ext>
            </a:extLst>
          </p:cNvPr>
          <p:cNvSpPr txBox="1"/>
          <p:nvPr/>
        </p:nvSpPr>
        <p:spPr>
          <a:xfrm>
            <a:off x="4933949" y="6039103"/>
            <a:ext cx="4231765" cy="400110"/>
          </a:xfrm>
          <a:prstGeom prst="rect">
            <a:avLst/>
          </a:prstGeom>
          <a:noFill/>
        </p:spPr>
        <p:txBody>
          <a:bodyPr wrap="square" rtlCol="0">
            <a:spAutoFit/>
          </a:bodyPr>
          <a:lstStyle/>
          <a:p>
            <a:r>
              <a:rPr lang="en-AU" sz="2000" dirty="0"/>
              <a:t>Emu – fence hanger survivor</a:t>
            </a:r>
          </a:p>
        </p:txBody>
      </p:sp>
    </p:spTree>
    <p:extLst>
      <p:ext uri="{BB962C8B-B14F-4D97-AF65-F5344CB8AC3E}">
        <p14:creationId xmlns:p14="http://schemas.microsoft.com/office/powerpoint/2010/main" val="373841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8450" y="197510"/>
            <a:ext cx="7422490" cy="665683"/>
          </a:xfrm>
        </p:spPr>
        <p:txBody>
          <a:bodyPr>
            <a:normAutofit fontScale="90000"/>
          </a:bodyPr>
          <a:lstStyle/>
          <a:p>
            <a:r>
              <a:rPr lang="en-AU" sz="3200" b="1" dirty="0">
                <a:solidFill>
                  <a:schemeClr val="accent1">
                    <a:lumMod val="50000"/>
                  </a:schemeClr>
                </a:solidFill>
              </a:rPr>
              <a:t>Treatment of stress syndrome 1 (</a:t>
            </a:r>
            <a:r>
              <a:rPr lang="en-AU" sz="3200" b="1" dirty="0" err="1">
                <a:solidFill>
                  <a:schemeClr val="accent1">
                    <a:lumMod val="50000"/>
                  </a:schemeClr>
                </a:solidFill>
              </a:rPr>
              <a:t>Cont</a:t>
            </a:r>
            <a:r>
              <a:rPr lang="en-AU" sz="3200" b="1" dirty="0">
                <a:solidFill>
                  <a:schemeClr val="accent1">
                    <a:lumMod val="50000"/>
                  </a:schemeClr>
                </a:solidFill>
              </a:rPr>
              <a:t>)</a:t>
            </a:r>
          </a:p>
        </p:txBody>
      </p:sp>
      <p:sp>
        <p:nvSpPr>
          <p:cNvPr id="6" name="Rectangle 5">
            <a:extLst>
              <a:ext uri="{FF2B5EF4-FFF2-40B4-BE49-F238E27FC236}">
                <a16:creationId xmlns:a16="http://schemas.microsoft.com/office/drawing/2014/main" id="{C22BC6D1-9BF7-4524-AE96-3E542EAC8933}"/>
              </a:ext>
            </a:extLst>
          </p:cNvPr>
          <p:cNvSpPr/>
          <p:nvPr/>
        </p:nvSpPr>
        <p:spPr>
          <a:xfrm>
            <a:off x="56083" y="597455"/>
            <a:ext cx="12135917" cy="5139869"/>
          </a:xfrm>
          <a:prstGeom prst="rect">
            <a:avLst/>
          </a:prstGeom>
        </p:spPr>
        <p:txBody>
          <a:bodyPr wrap="square">
            <a:spAutoFit/>
          </a:bodyPr>
          <a:lstStyle/>
          <a:p>
            <a:endParaRPr lang="en-AU" sz="1000" dirty="0"/>
          </a:p>
          <a:p>
            <a:pPr marL="285750" indent="-285750">
              <a:buFont typeface="Arial" panose="020B0604020202020204" pitchFamily="34" charset="0"/>
              <a:buChar char="•"/>
            </a:pPr>
            <a:r>
              <a:rPr lang="en-AU" sz="2400" dirty="0"/>
              <a:t>If still tachypnoeic after Diazepam &amp; cooling give </a:t>
            </a:r>
          </a:p>
          <a:p>
            <a:r>
              <a:rPr lang="en-AU" sz="2400" dirty="0"/>
              <a:t>   sodium bicarbonate intravenous infusion 8.4% – 1ml/kg SC, dose will likely need to       	be repeated</a:t>
            </a:r>
          </a:p>
          <a:p>
            <a:pPr marL="285750" indent="-285750">
              <a:buFont typeface="Arial" panose="020B0604020202020204" pitchFamily="34" charset="0"/>
              <a:buChar char="•"/>
            </a:pPr>
            <a:r>
              <a:rPr lang="en-AU" sz="2400" dirty="0"/>
              <a:t>Analgesia – Tramadol 1mg/kg IM twice daily or Panadol 10mg/ kg twice daily</a:t>
            </a:r>
          </a:p>
          <a:p>
            <a:endParaRPr lang="en-AU" sz="1000" dirty="0"/>
          </a:p>
          <a:p>
            <a:pPr marL="285750" indent="-285750">
              <a:buFont typeface="Arial" panose="020B0604020202020204" pitchFamily="34" charset="0"/>
              <a:buChar char="•"/>
            </a:pPr>
            <a:r>
              <a:rPr lang="en-AU" sz="2400" dirty="0"/>
              <a:t>Vitamin E/Selenium – 1mg/ ml selenium &amp; 50mg/ ml Vit E (0.05ml/ kg IM) once daily for 3 days</a:t>
            </a:r>
          </a:p>
          <a:p>
            <a:endParaRPr lang="en-AU" sz="1000" dirty="0"/>
          </a:p>
          <a:p>
            <a:pPr marL="285750" indent="-285750">
              <a:buFont typeface="Arial" panose="020B0604020202020204" pitchFamily="34" charset="0"/>
              <a:buChar char="•"/>
            </a:pPr>
            <a:r>
              <a:rPr lang="en-AU" sz="2400" dirty="0"/>
              <a:t>Optional – Haloperidol decanoate 50mg/ml IM – maximum 5 mg/ kg.  Haloperidol is an anxiolytic and according to human patients has </a:t>
            </a:r>
          </a:p>
          <a:p>
            <a:r>
              <a:rPr lang="en-AU" sz="2400" dirty="0"/>
              <a:t>	less side effects than Diazepam.  Helps to switch </a:t>
            </a:r>
          </a:p>
          <a:p>
            <a:r>
              <a:rPr lang="en-AU" sz="2400" dirty="0"/>
              <a:t>	animals from the sympathetic ‘fight or flight’ state to </a:t>
            </a:r>
          </a:p>
          <a:p>
            <a:r>
              <a:rPr lang="en-AU" sz="2400" dirty="0"/>
              <a:t>	the ventral vagal ‘rest and digest’ state. </a:t>
            </a:r>
          </a:p>
          <a:p>
            <a:r>
              <a:rPr lang="en-AU" sz="2400" dirty="0"/>
              <a:t>   </a:t>
            </a:r>
          </a:p>
          <a:p>
            <a:endParaRPr lang="en-AU" sz="1000" dirty="0"/>
          </a:p>
        </p:txBody>
      </p:sp>
      <p:pic>
        <p:nvPicPr>
          <p:cNvPr id="8" name="Content Placeholder 7" descr="A picture containing indoor, laying, bed, sitting&#10;&#10;Description automatically generated">
            <a:extLst>
              <a:ext uri="{FF2B5EF4-FFF2-40B4-BE49-F238E27FC236}">
                <a16:creationId xmlns:a16="http://schemas.microsoft.com/office/drawing/2014/main" id="{75863F8A-071B-4A37-A9B7-F806FA64FAD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149133" y="3752261"/>
            <a:ext cx="4042868" cy="3105739"/>
          </a:xfrm>
        </p:spPr>
      </p:pic>
      <p:sp>
        <p:nvSpPr>
          <p:cNvPr id="9" name="TextBox 8">
            <a:extLst>
              <a:ext uri="{FF2B5EF4-FFF2-40B4-BE49-F238E27FC236}">
                <a16:creationId xmlns:a16="http://schemas.microsoft.com/office/drawing/2014/main" id="{18DC545D-B80B-4691-AD25-FECEA386F8B0}"/>
              </a:ext>
            </a:extLst>
          </p:cNvPr>
          <p:cNvSpPr txBox="1"/>
          <p:nvPr/>
        </p:nvSpPr>
        <p:spPr>
          <a:xfrm>
            <a:off x="4648200" y="6260544"/>
            <a:ext cx="3067050" cy="461665"/>
          </a:xfrm>
          <a:prstGeom prst="rect">
            <a:avLst/>
          </a:prstGeom>
          <a:noFill/>
        </p:spPr>
        <p:txBody>
          <a:bodyPr wrap="square" rtlCol="0">
            <a:spAutoFit/>
          </a:bodyPr>
          <a:lstStyle/>
          <a:p>
            <a:r>
              <a:rPr lang="en-AU" sz="2400" dirty="0"/>
              <a:t>Macca, fence hanger</a:t>
            </a:r>
          </a:p>
        </p:txBody>
      </p:sp>
    </p:spTree>
    <p:extLst>
      <p:ext uri="{BB962C8B-B14F-4D97-AF65-F5344CB8AC3E}">
        <p14:creationId xmlns:p14="http://schemas.microsoft.com/office/powerpoint/2010/main" val="191326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C7FB-A838-44E9-B47F-EE5344FF3520}"/>
              </a:ext>
            </a:extLst>
          </p:cNvPr>
          <p:cNvSpPr>
            <a:spLocks noGrp="1"/>
          </p:cNvSpPr>
          <p:nvPr>
            <p:ph type="title"/>
          </p:nvPr>
        </p:nvSpPr>
        <p:spPr>
          <a:xfrm>
            <a:off x="2081852" y="0"/>
            <a:ext cx="5694206" cy="822385"/>
          </a:xfrm>
        </p:spPr>
        <p:txBody>
          <a:bodyPr>
            <a:normAutofit/>
          </a:bodyPr>
          <a:lstStyle/>
          <a:p>
            <a:r>
              <a:rPr lang="en-AU" b="1" dirty="0"/>
              <a:t>Stress Syndrome 2 - Iggy</a:t>
            </a:r>
            <a:endParaRPr lang="en-AU" dirty="0"/>
          </a:p>
        </p:txBody>
      </p:sp>
      <p:sp>
        <p:nvSpPr>
          <p:cNvPr id="3" name="Content Placeholder 2">
            <a:extLst>
              <a:ext uri="{FF2B5EF4-FFF2-40B4-BE49-F238E27FC236}">
                <a16:creationId xmlns:a16="http://schemas.microsoft.com/office/drawing/2014/main" id="{14FA70FB-7B43-431A-9DB3-B190BEFF13D8}"/>
              </a:ext>
            </a:extLst>
          </p:cNvPr>
          <p:cNvSpPr>
            <a:spLocks noGrp="1"/>
          </p:cNvSpPr>
          <p:nvPr>
            <p:ph idx="1"/>
          </p:nvPr>
        </p:nvSpPr>
        <p:spPr>
          <a:xfrm>
            <a:off x="-164703" y="687628"/>
            <a:ext cx="12126384" cy="4663439"/>
          </a:xfrm>
        </p:spPr>
        <p:txBody>
          <a:bodyPr>
            <a:normAutofit/>
          </a:bodyPr>
          <a:lstStyle/>
          <a:p>
            <a:pPr lvl="1"/>
            <a:r>
              <a:rPr lang="en-AU" sz="2200" dirty="0"/>
              <a:t>Less common</a:t>
            </a:r>
          </a:p>
          <a:p>
            <a:pPr lvl="1"/>
            <a:r>
              <a:rPr lang="en-AU" sz="2200" dirty="0"/>
              <a:t>Previous stress syndrome1</a:t>
            </a:r>
          </a:p>
          <a:p>
            <a:pPr lvl="1"/>
            <a:r>
              <a:rPr lang="en-AU" sz="2200" dirty="0"/>
              <a:t>Ongoing fight or flight state (PTSD)</a:t>
            </a:r>
          </a:p>
          <a:p>
            <a:pPr lvl="1"/>
            <a:r>
              <a:rPr lang="en-AU" sz="2200" dirty="0"/>
              <a:t>Rapid progression to death after a subsequent stress</a:t>
            </a:r>
          </a:p>
          <a:p>
            <a:pPr marL="457200" lvl="1" indent="0">
              <a:buNone/>
            </a:pPr>
            <a:r>
              <a:rPr lang="en-AU" sz="2200" dirty="0"/>
              <a:t>trigger (even if mild).</a:t>
            </a:r>
          </a:p>
          <a:p>
            <a:pPr marL="457200" lvl="1" indent="0">
              <a:buNone/>
            </a:pPr>
            <a:r>
              <a:rPr lang="en-AU" sz="2200" b="1" u="sng" dirty="0"/>
              <a:t>Iggy.</a:t>
            </a:r>
            <a:r>
              <a:rPr lang="en-AU" sz="2200" dirty="0"/>
              <a:t> Mother </a:t>
            </a:r>
            <a:r>
              <a:rPr lang="en-AU" sz="2200" dirty="0" err="1"/>
              <a:t>euthanased</a:t>
            </a:r>
            <a:r>
              <a:rPr lang="en-AU" sz="2200" dirty="0"/>
              <a:t>, alone for three days, harassed by dogs and then darted and brought into care at 3.5kg. Always hypervigilant, thought to have PTSD. After a minor stressor, Iggy went into a trance-like state – recumbent, muscle fasciculation, respiratory arrest and death within one hour.? The shutdown state of the polyvagal theory.  </a:t>
            </a:r>
          </a:p>
        </p:txBody>
      </p:sp>
      <p:pic>
        <p:nvPicPr>
          <p:cNvPr id="4" name="Picture 3">
            <a:extLst>
              <a:ext uri="{FF2B5EF4-FFF2-40B4-BE49-F238E27FC236}">
                <a16:creationId xmlns:a16="http://schemas.microsoft.com/office/drawing/2014/main" id="{A6C25EFF-F15B-4F94-9450-65C31D852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3210" y="0"/>
            <a:ext cx="2668790" cy="2558790"/>
          </a:xfrm>
          <a:prstGeom prst="rect">
            <a:avLst/>
          </a:prstGeom>
        </p:spPr>
      </p:pic>
      <p:pic>
        <p:nvPicPr>
          <p:cNvPr id="5" name="Picture 4">
            <a:extLst>
              <a:ext uri="{FF2B5EF4-FFF2-40B4-BE49-F238E27FC236}">
                <a16:creationId xmlns:a16="http://schemas.microsoft.com/office/drawing/2014/main" id="{E7D05628-35FD-4C64-8C14-93A596C74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282" y="4382583"/>
            <a:ext cx="8888928" cy="2599797"/>
          </a:xfrm>
          <a:prstGeom prst="rect">
            <a:avLst/>
          </a:prstGeom>
        </p:spPr>
      </p:pic>
    </p:spTree>
    <p:extLst>
      <p:ext uri="{BB962C8B-B14F-4D97-AF65-F5344CB8AC3E}">
        <p14:creationId xmlns:p14="http://schemas.microsoft.com/office/powerpoint/2010/main" val="5424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08C4-2A81-AEAA-C1CB-F9395EC0A452}"/>
              </a:ext>
            </a:extLst>
          </p:cNvPr>
          <p:cNvSpPr>
            <a:spLocks noGrp="1"/>
          </p:cNvSpPr>
          <p:nvPr>
            <p:ph type="title"/>
          </p:nvPr>
        </p:nvSpPr>
        <p:spPr>
          <a:xfrm>
            <a:off x="677334" y="207264"/>
            <a:ext cx="8596668" cy="721766"/>
          </a:xfrm>
        </p:spPr>
        <p:txBody>
          <a:bodyPr/>
          <a:lstStyle/>
          <a:p>
            <a:r>
              <a:rPr lang="en-AU" dirty="0"/>
              <a:t>					Stress Syndrome 3</a:t>
            </a:r>
          </a:p>
        </p:txBody>
      </p:sp>
      <p:sp>
        <p:nvSpPr>
          <p:cNvPr id="3" name="Content Placeholder 2">
            <a:extLst>
              <a:ext uri="{FF2B5EF4-FFF2-40B4-BE49-F238E27FC236}">
                <a16:creationId xmlns:a16="http://schemas.microsoft.com/office/drawing/2014/main" id="{C1F0143F-B965-5B65-89CC-A3642529FC6D}"/>
              </a:ext>
            </a:extLst>
          </p:cNvPr>
          <p:cNvSpPr>
            <a:spLocks noGrp="1"/>
          </p:cNvSpPr>
          <p:nvPr>
            <p:ph idx="1"/>
          </p:nvPr>
        </p:nvSpPr>
        <p:spPr>
          <a:xfrm>
            <a:off x="677334" y="1027757"/>
            <a:ext cx="8890948" cy="3105332"/>
          </a:xfrm>
        </p:spPr>
        <p:txBody>
          <a:bodyPr>
            <a:normAutofit/>
          </a:bodyPr>
          <a:lstStyle/>
          <a:p>
            <a:r>
              <a:rPr lang="en-AU" sz="2400" dirty="0"/>
              <a:t>We have observed that some macropods at rescue are already in what could be in a ‘shut down’ dorsal vagal state.  These animals are under- responsive, are or are becoming hypothermic, bradycardic and bradypnoeic. They progress to respiratory arrest and death. We are questioning whether a medication like adrenalin could switch them from the parasympathetic ‘shut down’ to the sympathetic  ‘fight or flight’ state and then to the ‘rest and digest’ state.</a:t>
            </a:r>
          </a:p>
        </p:txBody>
      </p:sp>
      <p:graphicFrame>
        <p:nvGraphicFramePr>
          <p:cNvPr id="4" name="Table 4">
            <a:extLst>
              <a:ext uri="{FF2B5EF4-FFF2-40B4-BE49-F238E27FC236}">
                <a16:creationId xmlns:a16="http://schemas.microsoft.com/office/drawing/2014/main" id="{21540BD3-239D-3E39-22FA-3E16495FF579}"/>
              </a:ext>
            </a:extLst>
          </p:cNvPr>
          <p:cNvGraphicFramePr>
            <a:graphicFrameLocks noGrp="1"/>
          </p:cNvGraphicFramePr>
          <p:nvPr>
            <p:extLst>
              <p:ext uri="{D42A27DB-BD31-4B8C-83A1-F6EECF244321}">
                <p14:modId xmlns:p14="http://schemas.microsoft.com/office/powerpoint/2010/main" val="1454966011"/>
              </p:ext>
            </p:extLst>
          </p:nvPr>
        </p:nvGraphicFramePr>
        <p:xfrm>
          <a:off x="971296" y="4355320"/>
          <a:ext cx="8128001" cy="1112520"/>
        </p:xfrm>
        <a:graphic>
          <a:graphicData uri="http://schemas.openxmlformats.org/drawingml/2006/table">
            <a:tbl>
              <a:tblPr firstRow="1" bandRow="1">
                <a:tableStyleId>{5C22544A-7EE6-4342-B048-85BDC9FD1C3A}</a:tableStyleId>
              </a:tblPr>
              <a:tblGrid>
                <a:gridCol w="1366387">
                  <a:extLst>
                    <a:ext uri="{9D8B030D-6E8A-4147-A177-3AD203B41FA5}">
                      <a16:colId xmlns:a16="http://schemas.microsoft.com/office/drawing/2014/main" val="3333094220"/>
                    </a:ext>
                  </a:extLst>
                </a:gridCol>
                <a:gridCol w="955899">
                  <a:extLst>
                    <a:ext uri="{9D8B030D-6E8A-4147-A177-3AD203B41FA5}">
                      <a16:colId xmlns:a16="http://schemas.microsoft.com/office/drawing/2014/main" val="1498624454"/>
                    </a:ext>
                  </a:extLst>
                </a:gridCol>
                <a:gridCol w="1161143">
                  <a:extLst>
                    <a:ext uri="{9D8B030D-6E8A-4147-A177-3AD203B41FA5}">
                      <a16:colId xmlns:a16="http://schemas.microsoft.com/office/drawing/2014/main" val="509466441"/>
                    </a:ext>
                  </a:extLst>
                </a:gridCol>
                <a:gridCol w="1161143">
                  <a:extLst>
                    <a:ext uri="{9D8B030D-6E8A-4147-A177-3AD203B41FA5}">
                      <a16:colId xmlns:a16="http://schemas.microsoft.com/office/drawing/2014/main" val="2511926187"/>
                    </a:ext>
                  </a:extLst>
                </a:gridCol>
                <a:gridCol w="1161143">
                  <a:extLst>
                    <a:ext uri="{9D8B030D-6E8A-4147-A177-3AD203B41FA5}">
                      <a16:colId xmlns:a16="http://schemas.microsoft.com/office/drawing/2014/main" val="1280100474"/>
                    </a:ext>
                  </a:extLst>
                </a:gridCol>
                <a:gridCol w="1161143">
                  <a:extLst>
                    <a:ext uri="{9D8B030D-6E8A-4147-A177-3AD203B41FA5}">
                      <a16:colId xmlns:a16="http://schemas.microsoft.com/office/drawing/2014/main" val="3133757016"/>
                    </a:ext>
                  </a:extLst>
                </a:gridCol>
                <a:gridCol w="1161143">
                  <a:extLst>
                    <a:ext uri="{9D8B030D-6E8A-4147-A177-3AD203B41FA5}">
                      <a16:colId xmlns:a16="http://schemas.microsoft.com/office/drawing/2014/main" val="1557353814"/>
                    </a:ext>
                  </a:extLst>
                </a:gridCol>
              </a:tblGrid>
              <a:tr h="370840">
                <a:tc>
                  <a:txBody>
                    <a:bodyPr/>
                    <a:lstStyle/>
                    <a:p>
                      <a:r>
                        <a:rPr lang="en-AU" dirty="0"/>
                        <a:t>Name</a:t>
                      </a:r>
                    </a:p>
                  </a:txBody>
                  <a:tcPr/>
                </a:tc>
                <a:tc>
                  <a:txBody>
                    <a:bodyPr/>
                    <a:lstStyle/>
                    <a:p>
                      <a:r>
                        <a:rPr lang="en-AU" dirty="0"/>
                        <a:t>CK</a:t>
                      </a:r>
                    </a:p>
                  </a:txBody>
                  <a:tcPr/>
                </a:tc>
                <a:tc>
                  <a:txBody>
                    <a:bodyPr/>
                    <a:lstStyle/>
                    <a:p>
                      <a:r>
                        <a:rPr lang="en-AU" dirty="0" err="1"/>
                        <a:t>Cort</a:t>
                      </a:r>
                      <a:endParaRPr lang="en-AU" dirty="0"/>
                    </a:p>
                  </a:txBody>
                  <a:tcPr/>
                </a:tc>
                <a:tc>
                  <a:txBody>
                    <a:bodyPr/>
                    <a:lstStyle/>
                    <a:p>
                      <a:r>
                        <a:rPr lang="en-AU" dirty="0"/>
                        <a:t>Temp</a:t>
                      </a:r>
                    </a:p>
                  </a:txBody>
                  <a:tcPr/>
                </a:tc>
                <a:tc>
                  <a:txBody>
                    <a:bodyPr/>
                    <a:lstStyle/>
                    <a:p>
                      <a:r>
                        <a:rPr lang="en-AU" dirty="0"/>
                        <a:t>HR</a:t>
                      </a:r>
                    </a:p>
                  </a:txBody>
                  <a:tcPr/>
                </a:tc>
                <a:tc>
                  <a:txBody>
                    <a:bodyPr/>
                    <a:lstStyle/>
                    <a:p>
                      <a:r>
                        <a:rPr lang="en-AU" dirty="0"/>
                        <a:t>RR</a:t>
                      </a:r>
                    </a:p>
                  </a:txBody>
                  <a:tcPr/>
                </a:tc>
                <a:tc>
                  <a:txBody>
                    <a:bodyPr/>
                    <a:lstStyle/>
                    <a:p>
                      <a:r>
                        <a:rPr lang="en-AU" dirty="0"/>
                        <a:t>BP</a:t>
                      </a:r>
                    </a:p>
                  </a:txBody>
                  <a:tcPr/>
                </a:tc>
                <a:extLst>
                  <a:ext uri="{0D108BD9-81ED-4DB2-BD59-A6C34878D82A}">
                    <a16:rowId xmlns:a16="http://schemas.microsoft.com/office/drawing/2014/main" val="1038332645"/>
                  </a:ext>
                </a:extLst>
              </a:tr>
              <a:tr h="37084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99661582"/>
                  </a:ext>
                </a:extLst>
              </a:tr>
              <a:tr h="370840">
                <a:tc>
                  <a:txBody>
                    <a:bodyPr/>
                    <a:lstStyle/>
                    <a:p>
                      <a:r>
                        <a:rPr lang="en-AU" dirty="0"/>
                        <a:t>Toto (10kg)</a:t>
                      </a:r>
                    </a:p>
                  </a:txBody>
                  <a:tcPr/>
                </a:tc>
                <a:tc>
                  <a:txBody>
                    <a:bodyPr/>
                    <a:lstStyle/>
                    <a:p>
                      <a:r>
                        <a:rPr lang="en-AU" dirty="0"/>
                        <a:t>13009</a:t>
                      </a:r>
                    </a:p>
                  </a:txBody>
                  <a:tcPr/>
                </a:tc>
                <a:tc>
                  <a:txBody>
                    <a:bodyPr/>
                    <a:lstStyle/>
                    <a:p>
                      <a:r>
                        <a:rPr lang="en-AU" dirty="0"/>
                        <a:t>257</a:t>
                      </a:r>
                    </a:p>
                  </a:txBody>
                  <a:tcPr/>
                </a:tc>
                <a:tc>
                  <a:txBody>
                    <a:bodyPr/>
                    <a:lstStyle/>
                    <a:p>
                      <a:r>
                        <a:rPr lang="en-AU" dirty="0"/>
                        <a:t>32.4</a:t>
                      </a:r>
                    </a:p>
                  </a:txBody>
                  <a:tcPr/>
                </a:tc>
                <a:tc>
                  <a:txBody>
                    <a:bodyPr/>
                    <a:lstStyle/>
                    <a:p>
                      <a:r>
                        <a:rPr lang="en-AU" dirty="0"/>
                        <a:t>60</a:t>
                      </a:r>
                    </a:p>
                  </a:txBody>
                  <a:tcPr/>
                </a:tc>
                <a:tc>
                  <a:txBody>
                    <a:bodyPr/>
                    <a:lstStyle/>
                    <a:p>
                      <a:r>
                        <a:rPr lang="en-AU" dirty="0"/>
                        <a:t>14</a:t>
                      </a:r>
                    </a:p>
                  </a:txBody>
                  <a:tcPr/>
                </a:tc>
                <a:tc>
                  <a:txBody>
                    <a:bodyPr/>
                    <a:lstStyle/>
                    <a:p>
                      <a:r>
                        <a:rPr lang="en-AU" dirty="0"/>
                        <a:t>102/42</a:t>
                      </a:r>
                    </a:p>
                  </a:txBody>
                  <a:tcPr/>
                </a:tc>
                <a:extLst>
                  <a:ext uri="{0D108BD9-81ED-4DB2-BD59-A6C34878D82A}">
                    <a16:rowId xmlns:a16="http://schemas.microsoft.com/office/drawing/2014/main" val="192512635"/>
                  </a:ext>
                </a:extLst>
              </a:tr>
            </a:tbl>
          </a:graphicData>
        </a:graphic>
      </p:graphicFrame>
    </p:spTree>
    <p:extLst>
      <p:ext uri="{BB962C8B-B14F-4D97-AF65-F5344CB8AC3E}">
        <p14:creationId xmlns:p14="http://schemas.microsoft.com/office/powerpoint/2010/main" val="240930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2BF0-D8FE-65E4-CA97-99C12167B0F9}"/>
              </a:ext>
            </a:extLst>
          </p:cNvPr>
          <p:cNvSpPr>
            <a:spLocks noGrp="1"/>
          </p:cNvSpPr>
          <p:nvPr>
            <p:ph type="title"/>
          </p:nvPr>
        </p:nvSpPr>
        <p:spPr/>
        <p:txBody>
          <a:bodyPr/>
          <a:lstStyle/>
          <a:p>
            <a:r>
              <a:rPr lang="en-AU" dirty="0"/>
              <a:t>						State switching</a:t>
            </a:r>
          </a:p>
        </p:txBody>
      </p:sp>
      <p:sp>
        <p:nvSpPr>
          <p:cNvPr id="5" name="TextBox 4">
            <a:extLst>
              <a:ext uri="{FF2B5EF4-FFF2-40B4-BE49-F238E27FC236}">
                <a16:creationId xmlns:a16="http://schemas.microsoft.com/office/drawing/2014/main" id="{A39B46E8-AA62-EDCA-BE5C-65DE48162BA6}"/>
              </a:ext>
            </a:extLst>
          </p:cNvPr>
          <p:cNvSpPr txBox="1"/>
          <p:nvPr/>
        </p:nvSpPr>
        <p:spPr>
          <a:xfrm>
            <a:off x="1133089" y="4048964"/>
            <a:ext cx="1609344" cy="646331"/>
          </a:xfrm>
          <a:prstGeom prst="rect">
            <a:avLst/>
          </a:prstGeom>
          <a:noFill/>
          <a:ln w="31750">
            <a:solidFill>
              <a:schemeClr val="accent1"/>
            </a:solidFill>
          </a:ln>
        </p:spPr>
        <p:txBody>
          <a:bodyPr wrap="square" rtlCol="0">
            <a:spAutoFit/>
          </a:bodyPr>
          <a:lstStyle/>
          <a:p>
            <a:r>
              <a:rPr lang="en-AU" dirty="0"/>
              <a:t>Rest </a:t>
            </a:r>
            <a:r>
              <a:rPr lang="en-AU"/>
              <a:t>&amp; Digest state</a:t>
            </a:r>
            <a:endParaRPr lang="en-AU" dirty="0"/>
          </a:p>
        </p:txBody>
      </p:sp>
      <p:sp>
        <p:nvSpPr>
          <p:cNvPr id="6" name="Content Placeholder 5">
            <a:extLst>
              <a:ext uri="{FF2B5EF4-FFF2-40B4-BE49-F238E27FC236}">
                <a16:creationId xmlns:a16="http://schemas.microsoft.com/office/drawing/2014/main" id="{AA21599F-321E-A1F2-F6B8-4B40A7BDB734}"/>
              </a:ext>
            </a:extLst>
          </p:cNvPr>
          <p:cNvSpPr txBox="1">
            <a:spLocks noGrp="1"/>
          </p:cNvSpPr>
          <p:nvPr>
            <p:ph idx="1"/>
          </p:nvPr>
        </p:nvSpPr>
        <p:spPr>
          <a:xfrm>
            <a:off x="4650017" y="1898016"/>
            <a:ext cx="1736153" cy="646331"/>
          </a:xfrm>
          <a:prstGeom prst="rect">
            <a:avLst/>
          </a:prstGeom>
          <a:noFill/>
          <a:ln w="31750">
            <a:solidFill>
              <a:schemeClr val="accent1"/>
            </a:solidFill>
          </a:ln>
        </p:spPr>
        <p:txBody>
          <a:bodyPr wrap="square" rtlCol="0">
            <a:spAutoFit/>
          </a:bodyPr>
          <a:lstStyle/>
          <a:p>
            <a:pPr marL="0" indent="0">
              <a:buNone/>
            </a:pPr>
            <a:r>
              <a:rPr lang="en-AU" dirty="0"/>
              <a:t>Fight or Flight state</a:t>
            </a:r>
          </a:p>
        </p:txBody>
      </p:sp>
      <p:sp>
        <p:nvSpPr>
          <p:cNvPr id="7" name="Content Placeholder 5">
            <a:extLst>
              <a:ext uri="{FF2B5EF4-FFF2-40B4-BE49-F238E27FC236}">
                <a16:creationId xmlns:a16="http://schemas.microsoft.com/office/drawing/2014/main" id="{4BD548A8-16C6-039F-282C-86EE37B2F37C}"/>
              </a:ext>
            </a:extLst>
          </p:cNvPr>
          <p:cNvSpPr txBox="1">
            <a:spLocks/>
          </p:cNvSpPr>
          <p:nvPr/>
        </p:nvSpPr>
        <p:spPr>
          <a:xfrm>
            <a:off x="7209118" y="3988945"/>
            <a:ext cx="1736153" cy="646331"/>
          </a:xfrm>
          <a:prstGeom prst="rect">
            <a:avLst/>
          </a:prstGeom>
          <a:noFill/>
          <a:ln w="31750">
            <a:solidFill>
              <a:schemeClr val="accent1"/>
            </a:solidFill>
          </a:ln>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AU" dirty="0"/>
              <a:t>Shut Down state</a:t>
            </a:r>
          </a:p>
        </p:txBody>
      </p:sp>
      <p:cxnSp>
        <p:nvCxnSpPr>
          <p:cNvPr id="9" name="Straight Arrow Connector 8">
            <a:extLst>
              <a:ext uri="{FF2B5EF4-FFF2-40B4-BE49-F238E27FC236}">
                <a16:creationId xmlns:a16="http://schemas.microsoft.com/office/drawing/2014/main" id="{DD170E85-95BE-9CFE-8427-B005B27AFBA7}"/>
              </a:ext>
            </a:extLst>
          </p:cNvPr>
          <p:cNvCxnSpPr/>
          <p:nvPr/>
        </p:nvCxnSpPr>
        <p:spPr>
          <a:xfrm flipV="1">
            <a:off x="2333549" y="2355494"/>
            <a:ext cx="2062886" cy="1397204"/>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46B31A-6A3E-63BD-113B-8FB02697205E}"/>
              </a:ext>
            </a:extLst>
          </p:cNvPr>
          <p:cNvCxnSpPr>
            <a:cxnSpLocks/>
          </p:cNvCxnSpPr>
          <p:nvPr/>
        </p:nvCxnSpPr>
        <p:spPr>
          <a:xfrm flipH="1" flipV="1">
            <a:off x="6693408" y="2406701"/>
            <a:ext cx="1455725" cy="1463040"/>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65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1" y="91596"/>
            <a:ext cx="5722936" cy="721300"/>
          </a:xfrm>
        </p:spPr>
        <p:txBody>
          <a:bodyPr>
            <a:normAutofit fontScale="90000"/>
          </a:bodyPr>
          <a:lstStyle/>
          <a:p>
            <a:r>
              <a:rPr lang="en-AU" sz="4800" b="1" dirty="0">
                <a:latin typeface="Century" panose="02040604050505020304" pitchFamily="18" charset="0"/>
              </a:rPr>
              <a:t>Stress in Macropods</a:t>
            </a:r>
            <a:endParaRPr lang="en-US" sz="4800" b="1" dirty="0"/>
          </a:p>
        </p:txBody>
      </p:sp>
      <p:sp>
        <p:nvSpPr>
          <p:cNvPr id="3" name="TextBox 2"/>
          <p:cNvSpPr txBox="1"/>
          <p:nvPr/>
        </p:nvSpPr>
        <p:spPr>
          <a:xfrm>
            <a:off x="4094197" y="1496711"/>
            <a:ext cx="4371939" cy="646331"/>
          </a:xfrm>
          <a:prstGeom prst="rect">
            <a:avLst/>
          </a:prstGeom>
          <a:noFill/>
          <a:ln>
            <a:solidFill>
              <a:schemeClr val="bg2"/>
            </a:solidFill>
          </a:ln>
        </p:spPr>
        <p:txBody>
          <a:bodyPr wrap="square" rtlCol="0">
            <a:spAutoFit/>
          </a:bodyPr>
          <a:lstStyle/>
          <a:p>
            <a:r>
              <a:rPr lang="en-AU" sz="3600" b="1" dirty="0">
                <a:latin typeface="Century" panose="02040604050505020304" pitchFamily="18" charset="0"/>
              </a:rPr>
              <a:t> </a:t>
            </a:r>
            <a:endParaRPr lang="en-AU" sz="3600" b="1" dirty="0">
              <a:solidFill>
                <a:schemeClr val="accent1">
                  <a:lumMod val="50000"/>
                </a:schemeClr>
              </a:solidFill>
              <a:latin typeface="Century" panose="02040604050505020304" pitchFamily="18" charset="0"/>
            </a:endParaRPr>
          </a:p>
        </p:txBody>
      </p:sp>
      <p:sp>
        <p:nvSpPr>
          <p:cNvPr id="5" name="TextBox 4"/>
          <p:cNvSpPr txBox="1"/>
          <p:nvPr/>
        </p:nvSpPr>
        <p:spPr>
          <a:xfrm>
            <a:off x="0" y="733246"/>
            <a:ext cx="12192000" cy="6124754"/>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Pathophysiology not well understood and a paucity of knowledge in the literature. The term ‘stress myopathy’ is nebulous and inaccurate.</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Trigger for a stress syndrome is stress caused by fear or anxiety.</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Risk of death is increased by intense physical exertion. </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Obvious triggers include macropod caught in a fence or chased by a motor vehicle or dogs, or a joey separated from its mother. Presentation after severe stress varies.</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Three stress syndromes will be discussed. </a:t>
            </a:r>
          </a:p>
          <a:p>
            <a:endParaRPr lang="en-AU" sz="1000" b="1" dirty="0">
              <a:latin typeface="Arial" panose="020B0604020202020204" pitchFamily="34" charset="0"/>
              <a:cs typeface="Arial" panose="020B0604020202020204" pitchFamily="34" charset="0"/>
            </a:endParaRP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Some triggers are more subtle </a:t>
            </a:r>
            <a:r>
              <a:rPr lang="en-AU" sz="2400" b="1" dirty="0" err="1">
                <a:latin typeface="Arial" panose="020B0604020202020204" pitchFamily="34" charset="0"/>
                <a:cs typeface="Arial" panose="020B0604020202020204" pitchFamily="34" charset="0"/>
              </a:rPr>
              <a:t>eg</a:t>
            </a:r>
            <a:r>
              <a:rPr lang="en-AU" sz="2400" b="1" dirty="0">
                <a:latin typeface="Arial" panose="020B0604020202020204" pitchFamily="34" charset="0"/>
                <a:cs typeface="Arial" panose="020B0604020202020204" pitchFamily="34" charset="0"/>
              </a:rPr>
              <a:t> change in carer, relocation to release site or certain noises.</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Personality of the animal also plays a role in whether a stress syndrome develops.</a:t>
            </a:r>
          </a:p>
          <a:p>
            <a:endParaRPr lang="en-AU"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b="1" dirty="0">
                <a:latin typeface="Arial" panose="020B0604020202020204" pitchFamily="34" charset="0"/>
                <a:cs typeface="Arial" panose="020B0604020202020204" pitchFamily="34" charset="0"/>
              </a:rPr>
              <a:t>Animals with anxiety traits are more likely to develop a stress syndrome.</a:t>
            </a:r>
          </a:p>
        </p:txBody>
      </p:sp>
    </p:spTree>
    <p:extLst>
      <p:ext uri="{BB962C8B-B14F-4D97-AF65-F5344CB8AC3E}">
        <p14:creationId xmlns:p14="http://schemas.microsoft.com/office/powerpoint/2010/main" val="227790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7" name="TextBox 6"/>
          <p:cNvSpPr txBox="1"/>
          <p:nvPr/>
        </p:nvSpPr>
        <p:spPr>
          <a:xfrm>
            <a:off x="3791872" y="234080"/>
            <a:ext cx="3982278"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Important concepts</a:t>
            </a:r>
          </a:p>
        </p:txBody>
      </p:sp>
      <p:sp>
        <p:nvSpPr>
          <p:cNvPr id="8" name="TextBox 7"/>
          <p:cNvSpPr txBox="1"/>
          <p:nvPr/>
        </p:nvSpPr>
        <p:spPr>
          <a:xfrm>
            <a:off x="2159362" y="963963"/>
            <a:ext cx="9256643" cy="4431983"/>
          </a:xfrm>
          <a:prstGeom prst="rect">
            <a:avLst/>
          </a:prstGeom>
          <a:noFill/>
          <a:ln>
            <a:solidFill>
              <a:schemeClr val="bg2"/>
            </a:solidFill>
          </a:ln>
        </p:spPr>
        <p:txBody>
          <a:bodyPr wrap="square" rtlCol="0">
            <a:spAutoFit/>
          </a:bodyPr>
          <a:lstStyle/>
          <a:p>
            <a:r>
              <a:rPr lang="en-AU" sz="2800" dirty="0">
                <a:latin typeface="Arial" panose="020B0604020202020204" pitchFamily="34" charset="0"/>
                <a:cs typeface="Arial" panose="020B0604020202020204" pitchFamily="34" charset="0"/>
              </a:rPr>
              <a:t>There are a number of concepts which are important in understanding the development and treatment of stress syndromes. </a:t>
            </a:r>
          </a:p>
          <a:p>
            <a:pPr marL="457200" indent="-457200">
              <a:buFont typeface="Arial" panose="020B0604020202020204" pitchFamily="34" charset="0"/>
              <a:buChar char="•"/>
            </a:pPr>
            <a:r>
              <a:rPr lang="en-AU" sz="2800" dirty="0"/>
              <a:t>Sympathetic nervous system &amp; the hormones adrenalin and cortisol</a:t>
            </a:r>
          </a:p>
          <a:p>
            <a:endParaRPr lang="en-AU" sz="1000" dirty="0"/>
          </a:p>
          <a:p>
            <a:pPr marL="457200" indent="-457200">
              <a:buFont typeface="Arial" panose="020B0604020202020204" pitchFamily="34" charset="0"/>
              <a:buChar char="•"/>
            </a:pPr>
            <a:r>
              <a:rPr lang="en-AU" sz="2800" dirty="0"/>
              <a:t>Aerobic &amp; anaerobic metabolism &amp; metabolic acidosis.</a:t>
            </a:r>
          </a:p>
          <a:p>
            <a:endParaRPr lang="en-AU" sz="1000" dirty="0"/>
          </a:p>
          <a:p>
            <a:pPr marL="457200" indent="-457200">
              <a:buFont typeface="Arial" panose="020B0604020202020204" pitchFamily="34" charset="0"/>
              <a:buChar char="•"/>
            </a:pPr>
            <a:r>
              <a:rPr lang="en-AU" sz="2800" dirty="0"/>
              <a:t>Exertional rhabdomyolysis</a:t>
            </a:r>
          </a:p>
          <a:p>
            <a:endParaRPr lang="en-AU" sz="1000" dirty="0"/>
          </a:p>
          <a:p>
            <a:pPr marL="457200" indent="-457200">
              <a:buFont typeface="Arial" panose="020B0604020202020204" pitchFamily="34" charset="0"/>
              <a:buChar char="•"/>
            </a:pPr>
            <a:r>
              <a:rPr lang="en-AU" sz="2800" dirty="0"/>
              <a:t>Polyvagal theory</a:t>
            </a:r>
          </a:p>
        </p:txBody>
      </p:sp>
    </p:spTree>
    <p:extLst>
      <p:ext uri="{BB962C8B-B14F-4D97-AF65-F5344CB8AC3E}">
        <p14:creationId xmlns:p14="http://schemas.microsoft.com/office/powerpoint/2010/main" val="416375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pic>
        <p:nvPicPr>
          <p:cNvPr id="6" name="Picture 2" descr="http://marciebrockbookmarketingmaven.files.wordpress.com/2014/01/fight-vs-relax.jpg?w=500&amp;h=28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0635" y="1862723"/>
            <a:ext cx="6350000" cy="3594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23182" y="146039"/>
            <a:ext cx="3140765"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Fear factor</a:t>
            </a:r>
          </a:p>
        </p:txBody>
      </p:sp>
      <p:sp>
        <p:nvSpPr>
          <p:cNvPr id="8" name="TextBox 7"/>
          <p:cNvSpPr txBox="1"/>
          <p:nvPr/>
        </p:nvSpPr>
        <p:spPr>
          <a:xfrm>
            <a:off x="2343912" y="881270"/>
            <a:ext cx="8070574" cy="1200329"/>
          </a:xfrm>
          <a:prstGeom prst="rect">
            <a:avLst/>
          </a:prstGeom>
          <a:noFill/>
          <a:ln>
            <a:solidFill>
              <a:schemeClr val="bg2"/>
            </a:solidFill>
          </a:ln>
        </p:spPr>
        <p:txBody>
          <a:bodyPr wrap="square" rtlCol="0">
            <a:spAutoFit/>
          </a:bodyPr>
          <a:lstStyle/>
          <a:p>
            <a:r>
              <a:rPr lang="en-AU" sz="2400" b="1" dirty="0"/>
              <a:t>Overwhelming fear &amp; anxiety trigger the sympathetic nervous system &amp; synthesis  &amp; release of hormones such as adrenalin and cortisol</a:t>
            </a:r>
          </a:p>
        </p:txBody>
      </p:sp>
      <p:sp>
        <p:nvSpPr>
          <p:cNvPr id="9" name="TextBox 8"/>
          <p:cNvSpPr txBox="1"/>
          <p:nvPr/>
        </p:nvSpPr>
        <p:spPr>
          <a:xfrm>
            <a:off x="2749826" y="5685182"/>
            <a:ext cx="3326295" cy="369332"/>
          </a:xfrm>
          <a:prstGeom prst="rect">
            <a:avLst/>
          </a:prstGeom>
          <a:noFill/>
          <a:ln>
            <a:solidFill>
              <a:schemeClr val="bg2"/>
            </a:solidFill>
          </a:ln>
        </p:spPr>
        <p:txBody>
          <a:bodyPr wrap="square" rtlCol="0">
            <a:spAutoFit/>
          </a:bodyPr>
          <a:lstStyle/>
          <a:p>
            <a:r>
              <a:rPr lang="en-AU" b="1" dirty="0">
                <a:latin typeface="Arial" panose="020B0604020202020204" pitchFamily="34" charset="0"/>
                <a:cs typeface="Arial" panose="020B0604020202020204" pitchFamily="34" charset="0"/>
              </a:rPr>
              <a:t>Sympathetic - fight or flight</a:t>
            </a:r>
          </a:p>
        </p:txBody>
      </p:sp>
      <p:sp>
        <p:nvSpPr>
          <p:cNvPr id="10" name="TextBox 9"/>
          <p:cNvSpPr txBox="1"/>
          <p:nvPr/>
        </p:nvSpPr>
        <p:spPr>
          <a:xfrm>
            <a:off x="6076120" y="5698434"/>
            <a:ext cx="4071179" cy="646331"/>
          </a:xfrm>
          <a:prstGeom prst="rect">
            <a:avLst/>
          </a:prstGeom>
          <a:noFill/>
          <a:ln>
            <a:solidFill>
              <a:schemeClr val="bg2"/>
            </a:solidFill>
          </a:ln>
        </p:spPr>
        <p:txBody>
          <a:bodyPr wrap="square" rtlCol="0">
            <a:spAutoFit/>
          </a:bodyPr>
          <a:lstStyle/>
          <a:p>
            <a:r>
              <a:rPr lang="en-AU" b="1" dirty="0">
                <a:latin typeface="Arial" panose="020B0604020202020204" pitchFamily="34" charset="0"/>
                <a:cs typeface="Arial" panose="020B0604020202020204" pitchFamily="34" charset="0"/>
              </a:rPr>
              <a:t>Parasympathetic ventral vagal – rest and digest</a:t>
            </a:r>
          </a:p>
        </p:txBody>
      </p:sp>
    </p:spTree>
    <p:extLst>
      <p:ext uri="{BB962C8B-B14F-4D97-AF65-F5344CB8AC3E}">
        <p14:creationId xmlns:p14="http://schemas.microsoft.com/office/powerpoint/2010/main" val="3046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A117-5EC4-4322-B6D2-62E70F9A2EAD}"/>
              </a:ext>
            </a:extLst>
          </p:cNvPr>
          <p:cNvSpPr>
            <a:spLocks noGrp="1"/>
          </p:cNvSpPr>
          <p:nvPr>
            <p:ph type="title"/>
          </p:nvPr>
        </p:nvSpPr>
        <p:spPr>
          <a:xfrm>
            <a:off x="677334" y="92738"/>
            <a:ext cx="8596668" cy="723900"/>
          </a:xfrm>
        </p:spPr>
        <p:txBody>
          <a:bodyPr/>
          <a:lstStyle/>
          <a:p>
            <a:r>
              <a:rPr lang="en-AU" dirty="0"/>
              <a:t>			Fight or Flight Response</a:t>
            </a:r>
            <a:endParaRPr lang="en-AU" sz="4000" b="1" dirty="0"/>
          </a:p>
        </p:txBody>
      </p:sp>
      <p:sp>
        <p:nvSpPr>
          <p:cNvPr id="16" name="TextBox 15">
            <a:extLst>
              <a:ext uri="{FF2B5EF4-FFF2-40B4-BE49-F238E27FC236}">
                <a16:creationId xmlns:a16="http://schemas.microsoft.com/office/drawing/2014/main" id="{5AD35069-84E0-40D6-B84B-A5CD661A8546}"/>
              </a:ext>
            </a:extLst>
          </p:cNvPr>
          <p:cNvSpPr txBox="1"/>
          <p:nvPr/>
        </p:nvSpPr>
        <p:spPr>
          <a:xfrm>
            <a:off x="6954512" y="1712637"/>
            <a:ext cx="914400" cy="523220"/>
          </a:xfrm>
          <a:prstGeom prst="rect">
            <a:avLst/>
          </a:prstGeom>
          <a:noFill/>
        </p:spPr>
        <p:txBody>
          <a:bodyPr wrap="square" rtlCol="0">
            <a:spAutoFit/>
          </a:bodyPr>
          <a:lstStyle/>
          <a:p>
            <a:r>
              <a:rPr lang="en-AU" sz="2800" dirty="0"/>
              <a:t>CRF</a:t>
            </a:r>
          </a:p>
        </p:txBody>
      </p:sp>
      <p:sp>
        <p:nvSpPr>
          <p:cNvPr id="17" name="TextBox 16">
            <a:extLst>
              <a:ext uri="{FF2B5EF4-FFF2-40B4-BE49-F238E27FC236}">
                <a16:creationId xmlns:a16="http://schemas.microsoft.com/office/drawing/2014/main" id="{F9E3834B-4A8D-4C65-998B-B0FB368E245A}"/>
              </a:ext>
            </a:extLst>
          </p:cNvPr>
          <p:cNvSpPr txBox="1"/>
          <p:nvPr/>
        </p:nvSpPr>
        <p:spPr>
          <a:xfrm>
            <a:off x="1220896" y="2487608"/>
            <a:ext cx="3067033" cy="954107"/>
          </a:xfrm>
          <a:prstGeom prst="rect">
            <a:avLst/>
          </a:prstGeom>
          <a:noFill/>
        </p:spPr>
        <p:txBody>
          <a:bodyPr wrap="square" rtlCol="0">
            <a:spAutoFit/>
          </a:bodyPr>
          <a:lstStyle/>
          <a:p>
            <a:r>
              <a:rPr lang="en-AU" sz="2800" dirty="0"/>
              <a:t>Sympathetic nervous system</a:t>
            </a:r>
          </a:p>
        </p:txBody>
      </p:sp>
      <p:cxnSp>
        <p:nvCxnSpPr>
          <p:cNvPr id="18" name="Straight Connector 17">
            <a:extLst>
              <a:ext uri="{FF2B5EF4-FFF2-40B4-BE49-F238E27FC236}">
                <a16:creationId xmlns:a16="http://schemas.microsoft.com/office/drawing/2014/main" id="{AF8BC97A-30E0-4193-9E43-5160F1FD8368}"/>
              </a:ext>
            </a:extLst>
          </p:cNvPr>
          <p:cNvCxnSpPr/>
          <p:nvPr/>
        </p:nvCxnSpPr>
        <p:spPr>
          <a:xfrm>
            <a:off x="7524752" y="2964661"/>
            <a:ext cx="0" cy="7818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6935F2-D420-4FFD-BC71-E7763E8FD462}"/>
              </a:ext>
            </a:extLst>
          </p:cNvPr>
          <p:cNvSpPr txBox="1"/>
          <p:nvPr/>
        </p:nvSpPr>
        <p:spPr>
          <a:xfrm rot="10800000" flipV="1">
            <a:off x="6331543" y="2478344"/>
            <a:ext cx="2647949" cy="523220"/>
          </a:xfrm>
          <a:prstGeom prst="rect">
            <a:avLst/>
          </a:prstGeom>
          <a:noFill/>
        </p:spPr>
        <p:txBody>
          <a:bodyPr wrap="square" rtlCol="0">
            <a:spAutoFit/>
          </a:bodyPr>
          <a:lstStyle/>
          <a:p>
            <a:r>
              <a:rPr lang="en-AU" sz="2800" dirty="0"/>
              <a:t>Pituitary Gland</a:t>
            </a:r>
          </a:p>
        </p:txBody>
      </p:sp>
      <p:sp>
        <p:nvSpPr>
          <p:cNvPr id="20" name="TextBox 19">
            <a:extLst>
              <a:ext uri="{FF2B5EF4-FFF2-40B4-BE49-F238E27FC236}">
                <a16:creationId xmlns:a16="http://schemas.microsoft.com/office/drawing/2014/main" id="{0E5D2BE8-F76F-4D35-A8E8-DA03188AD451}"/>
              </a:ext>
            </a:extLst>
          </p:cNvPr>
          <p:cNvSpPr txBox="1"/>
          <p:nvPr/>
        </p:nvSpPr>
        <p:spPr>
          <a:xfrm>
            <a:off x="6257927" y="3727846"/>
            <a:ext cx="2647949" cy="523220"/>
          </a:xfrm>
          <a:prstGeom prst="rect">
            <a:avLst/>
          </a:prstGeom>
          <a:noFill/>
        </p:spPr>
        <p:txBody>
          <a:bodyPr wrap="square" rtlCol="0">
            <a:spAutoFit/>
          </a:bodyPr>
          <a:lstStyle/>
          <a:p>
            <a:r>
              <a:rPr lang="en-AU" sz="2800" dirty="0"/>
              <a:t>Adrenal cortex</a:t>
            </a:r>
          </a:p>
        </p:txBody>
      </p:sp>
      <p:sp>
        <p:nvSpPr>
          <p:cNvPr id="21" name="TextBox 20">
            <a:extLst>
              <a:ext uri="{FF2B5EF4-FFF2-40B4-BE49-F238E27FC236}">
                <a16:creationId xmlns:a16="http://schemas.microsoft.com/office/drawing/2014/main" id="{FC76A753-C954-44AD-B6A9-217A04991DAF}"/>
              </a:ext>
            </a:extLst>
          </p:cNvPr>
          <p:cNvSpPr txBox="1"/>
          <p:nvPr/>
        </p:nvSpPr>
        <p:spPr>
          <a:xfrm>
            <a:off x="7846095" y="3067386"/>
            <a:ext cx="1566775" cy="523220"/>
          </a:xfrm>
          <a:prstGeom prst="rect">
            <a:avLst/>
          </a:prstGeom>
          <a:noFill/>
        </p:spPr>
        <p:txBody>
          <a:bodyPr wrap="square" rtlCol="0">
            <a:spAutoFit/>
          </a:bodyPr>
          <a:lstStyle/>
          <a:p>
            <a:r>
              <a:rPr lang="en-AU" sz="2800" dirty="0"/>
              <a:t>ACTH</a:t>
            </a:r>
          </a:p>
        </p:txBody>
      </p:sp>
      <p:cxnSp>
        <p:nvCxnSpPr>
          <p:cNvPr id="22" name="Straight Connector 21">
            <a:extLst>
              <a:ext uri="{FF2B5EF4-FFF2-40B4-BE49-F238E27FC236}">
                <a16:creationId xmlns:a16="http://schemas.microsoft.com/office/drawing/2014/main" id="{F5B70535-A421-4C0B-BEEB-AEE0643285DC}"/>
              </a:ext>
            </a:extLst>
          </p:cNvPr>
          <p:cNvCxnSpPr>
            <a:cxnSpLocks/>
          </p:cNvCxnSpPr>
          <p:nvPr/>
        </p:nvCxnSpPr>
        <p:spPr>
          <a:xfrm>
            <a:off x="2959446" y="3453160"/>
            <a:ext cx="0" cy="4623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A8C47D-AD88-47C8-8758-ED25BCD99407}"/>
              </a:ext>
            </a:extLst>
          </p:cNvPr>
          <p:cNvCxnSpPr>
            <a:cxnSpLocks/>
          </p:cNvCxnSpPr>
          <p:nvPr/>
        </p:nvCxnSpPr>
        <p:spPr>
          <a:xfrm>
            <a:off x="1226196" y="3355588"/>
            <a:ext cx="0" cy="24561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6A73D10-CA0D-4D44-B267-3449004059C4}"/>
              </a:ext>
            </a:extLst>
          </p:cNvPr>
          <p:cNvSpPr txBox="1"/>
          <p:nvPr/>
        </p:nvSpPr>
        <p:spPr>
          <a:xfrm>
            <a:off x="1680139" y="3845668"/>
            <a:ext cx="3067021" cy="523220"/>
          </a:xfrm>
          <a:prstGeom prst="rect">
            <a:avLst/>
          </a:prstGeom>
          <a:noFill/>
        </p:spPr>
        <p:txBody>
          <a:bodyPr wrap="square" rtlCol="0">
            <a:spAutoFit/>
          </a:bodyPr>
          <a:lstStyle/>
          <a:p>
            <a:r>
              <a:rPr lang="en-AU" sz="2800" dirty="0"/>
              <a:t>Adrenal medulla</a:t>
            </a:r>
          </a:p>
        </p:txBody>
      </p:sp>
      <p:cxnSp>
        <p:nvCxnSpPr>
          <p:cNvPr id="26" name="Straight Connector 25">
            <a:extLst>
              <a:ext uri="{FF2B5EF4-FFF2-40B4-BE49-F238E27FC236}">
                <a16:creationId xmlns:a16="http://schemas.microsoft.com/office/drawing/2014/main" id="{8BE67E2E-C4E4-4362-8EE6-B0008F5793EA}"/>
              </a:ext>
            </a:extLst>
          </p:cNvPr>
          <p:cNvCxnSpPr>
            <a:cxnSpLocks/>
          </p:cNvCxnSpPr>
          <p:nvPr/>
        </p:nvCxnSpPr>
        <p:spPr>
          <a:xfrm flipH="1">
            <a:off x="6520182" y="4277382"/>
            <a:ext cx="1084118" cy="10422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958D7E-A4C4-4D35-A73F-322C578AE4FB}"/>
              </a:ext>
            </a:extLst>
          </p:cNvPr>
          <p:cNvCxnSpPr>
            <a:cxnSpLocks/>
          </p:cNvCxnSpPr>
          <p:nvPr/>
        </p:nvCxnSpPr>
        <p:spPr>
          <a:xfrm>
            <a:off x="2999219" y="4454258"/>
            <a:ext cx="1015979" cy="8653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22E4D44-4EAE-4B4D-9A6B-A06B88E8E63F}"/>
              </a:ext>
            </a:extLst>
          </p:cNvPr>
          <p:cNvSpPr txBox="1"/>
          <p:nvPr/>
        </p:nvSpPr>
        <p:spPr>
          <a:xfrm>
            <a:off x="7129311" y="4625337"/>
            <a:ext cx="1757348" cy="523220"/>
          </a:xfrm>
          <a:prstGeom prst="rect">
            <a:avLst/>
          </a:prstGeom>
          <a:noFill/>
        </p:spPr>
        <p:txBody>
          <a:bodyPr wrap="square" rtlCol="0">
            <a:spAutoFit/>
          </a:bodyPr>
          <a:lstStyle/>
          <a:p>
            <a:r>
              <a:rPr lang="en-AU" sz="2800" dirty="0"/>
              <a:t>Cortisol</a:t>
            </a:r>
          </a:p>
        </p:txBody>
      </p:sp>
      <p:sp>
        <p:nvSpPr>
          <p:cNvPr id="37" name="TextBox 36">
            <a:extLst>
              <a:ext uri="{FF2B5EF4-FFF2-40B4-BE49-F238E27FC236}">
                <a16:creationId xmlns:a16="http://schemas.microsoft.com/office/drawing/2014/main" id="{AE0E72D1-13C6-4D2C-85FC-23048B63AB43}"/>
              </a:ext>
            </a:extLst>
          </p:cNvPr>
          <p:cNvSpPr txBox="1"/>
          <p:nvPr/>
        </p:nvSpPr>
        <p:spPr>
          <a:xfrm>
            <a:off x="1469431" y="4590128"/>
            <a:ext cx="1744218" cy="523220"/>
          </a:xfrm>
          <a:prstGeom prst="rect">
            <a:avLst/>
          </a:prstGeom>
          <a:noFill/>
        </p:spPr>
        <p:txBody>
          <a:bodyPr wrap="square" rtlCol="0">
            <a:spAutoFit/>
          </a:bodyPr>
          <a:lstStyle/>
          <a:p>
            <a:r>
              <a:rPr lang="en-AU" sz="2800" dirty="0"/>
              <a:t>Adrenalin</a:t>
            </a:r>
          </a:p>
        </p:txBody>
      </p:sp>
      <p:sp>
        <p:nvSpPr>
          <p:cNvPr id="40" name="TextBox 39">
            <a:extLst>
              <a:ext uri="{FF2B5EF4-FFF2-40B4-BE49-F238E27FC236}">
                <a16:creationId xmlns:a16="http://schemas.microsoft.com/office/drawing/2014/main" id="{03AD55AC-912B-4C50-9BAB-79A582F02AA5}"/>
              </a:ext>
            </a:extLst>
          </p:cNvPr>
          <p:cNvSpPr txBox="1"/>
          <p:nvPr/>
        </p:nvSpPr>
        <p:spPr>
          <a:xfrm>
            <a:off x="4091305" y="5157427"/>
            <a:ext cx="2428877" cy="523220"/>
          </a:xfrm>
          <a:prstGeom prst="rect">
            <a:avLst/>
          </a:prstGeom>
          <a:noFill/>
        </p:spPr>
        <p:txBody>
          <a:bodyPr wrap="square" rtlCol="0">
            <a:spAutoFit/>
          </a:bodyPr>
          <a:lstStyle/>
          <a:p>
            <a:r>
              <a:rPr lang="en-AU" sz="2800" dirty="0"/>
              <a:t>Bloodstream</a:t>
            </a:r>
          </a:p>
        </p:txBody>
      </p:sp>
      <p:cxnSp>
        <p:nvCxnSpPr>
          <p:cNvPr id="41" name="Straight Connector 40">
            <a:extLst>
              <a:ext uri="{FF2B5EF4-FFF2-40B4-BE49-F238E27FC236}">
                <a16:creationId xmlns:a16="http://schemas.microsoft.com/office/drawing/2014/main" id="{33229572-AA5A-436C-AB18-02138B6BF775}"/>
              </a:ext>
            </a:extLst>
          </p:cNvPr>
          <p:cNvCxnSpPr>
            <a:cxnSpLocks/>
          </p:cNvCxnSpPr>
          <p:nvPr/>
        </p:nvCxnSpPr>
        <p:spPr>
          <a:xfrm>
            <a:off x="5180034" y="5585544"/>
            <a:ext cx="0" cy="4523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9153ACB-2FA2-458F-ABE9-40EE4EA7340A}"/>
              </a:ext>
            </a:extLst>
          </p:cNvPr>
          <p:cNvSpPr txBox="1"/>
          <p:nvPr/>
        </p:nvSpPr>
        <p:spPr>
          <a:xfrm>
            <a:off x="1066804" y="5903893"/>
            <a:ext cx="9163041" cy="954107"/>
          </a:xfrm>
          <a:prstGeom prst="rect">
            <a:avLst/>
          </a:prstGeom>
          <a:noFill/>
        </p:spPr>
        <p:txBody>
          <a:bodyPr wrap="square" rtlCol="0">
            <a:spAutoFit/>
          </a:bodyPr>
          <a:lstStyle/>
          <a:p>
            <a:r>
              <a:rPr lang="en-AU" sz="2800" dirty="0"/>
              <a:t>Neural activity combines with hormones in the blood to constitute the fight or flight response</a:t>
            </a:r>
          </a:p>
        </p:txBody>
      </p:sp>
      <p:sp>
        <p:nvSpPr>
          <p:cNvPr id="3" name="TextBox 2">
            <a:extLst>
              <a:ext uri="{FF2B5EF4-FFF2-40B4-BE49-F238E27FC236}">
                <a16:creationId xmlns:a16="http://schemas.microsoft.com/office/drawing/2014/main" id="{97278648-6B69-B31E-0C66-30984352D8EB}"/>
              </a:ext>
            </a:extLst>
          </p:cNvPr>
          <p:cNvSpPr txBox="1"/>
          <p:nvPr/>
        </p:nvSpPr>
        <p:spPr>
          <a:xfrm>
            <a:off x="3773686" y="902008"/>
            <a:ext cx="2699858" cy="954107"/>
          </a:xfrm>
          <a:prstGeom prst="rect">
            <a:avLst/>
          </a:prstGeom>
          <a:noFill/>
        </p:spPr>
        <p:txBody>
          <a:bodyPr wrap="square" rtlCol="0">
            <a:spAutoFit/>
          </a:bodyPr>
          <a:lstStyle/>
          <a:p>
            <a:r>
              <a:rPr lang="en-AU" sz="2800" dirty="0"/>
              <a:t>	Central Nervous System</a:t>
            </a:r>
          </a:p>
        </p:txBody>
      </p:sp>
      <p:cxnSp>
        <p:nvCxnSpPr>
          <p:cNvPr id="7" name="Straight Connector 6">
            <a:extLst>
              <a:ext uri="{FF2B5EF4-FFF2-40B4-BE49-F238E27FC236}">
                <a16:creationId xmlns:a16="http://schemas.microsoft.com/office/drawing/2014/main" id="{B7D050A2-D391-0EA1-3773-7B63C9A7B10F}"/>
              </a:ext>
            </a:extLst>
          </p:cNvPr>
          <p:cNvCxnSpPr>
            <a:endCxn id="17" idx="0"/>
          </p:cNvCxnSpPr>
          <p:nvPr/>
        </p:nvCxnSpPr>
        <p:spPr>
          <a:xfrm flipH="1">
            <a:off x="2754413" y="1711757"/>
            <a:ext cx="980358" cy="775851"/>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2EDB61B3-05EA-5032-2D05-EA2976AD779B}"/>
              </a:ext>
            </a:extLst>
          </p:cNvPr>
          <p:cNvCxnSpPr>
            <a:cxnSpLocks/>
          </p:cNvCxnSpPr>
          <p:nvPr/>
        </p:nvCxnSpPr>
        <p:spPr>
          <a:xfrm>
            <a:off x="6520182" y="1689805"/>
            <a:ext cx="844892" cy="8488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2351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3" name="TextBox 2"/>
          <p:cNvSpPr txBox="1"/>
          <p:nvPr/>
        </p:nvSpPr>
        <p:spPr>
          <a:xfrm>
            <a:off x="3087757" y="344557"/>
            <a:ext cx="7991060"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Sympathetic nervous system: Effects</a:t>
            </a:r>
          </a:p>
        </p:txBody>
      </p:sp>
      <p:sp>
        <p:nvSpPr>
          <p:cNvPr id="4" name="TextBox 3"/>
          <p:cNvSpPr txBox="1"/>
          <p:nvPr/>
        </p:nvSpPr>
        <p:spPr>
          <a:xfrm>
            <a:off x="2343912" y="986766"/>
            <a:ext cx="9848087" cy="5016758"/>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AU" sz="2400" dirty="0"/>
              <a:t>Stimulates release of adrenalin</a:t>
            </a:r>
          </a:p>
          <a:p>
            <a:endParaRPr lang="en-AU" sz="1000" dirty="0"/>
          </a:p>
          <a:p>
            <a:pPr marL="285750" indent="-285750">
              <a:buFont typeface="Arial" panose="020B0604020202020204" pitchFamily="34" charset="0"/>
              <a:buChar char="•"/>
            </a:pPr>
            <a:r>
              <a:rPr lang="en-AU" sz="2400" dirty="0"/>
              <a:t>Stimulates glucose release from liver</a:t>
            </a:r>
          </a:p>
          <a:p>
            <a:endParaRPr lang="en-AU" sz="1000" dirty="0"/>
          </a:p>
          <a:p>
            <a:pPr marL="285750" indent="-285750">
              <a:buFont typeface="Arial" panose="020B0604020202020204" pitchFamily="34" charset="0"/>
              <a:buChar char="•"/>
            </a:pPr>
            <a:r>
              <a:rPr lang="en-AU" sz="2400" dirty="0"/>
              <a:t>Diverts blood away from GIT, kidneys and skin</a:t>
            </a:r>
          </a:p>
          <a:p>
            <a:endParaRPr lang="en-AU" sz="1000" dirty="0"/>
          </a:p>
          <a:p>
            <a:pPr marL="285750" indent="-285750">
              <a:buFont typeface="Arial" panose="020B0604020202020204" pitchFamily="34" charset="0"/>
              <a:buChar char="•"/>
            </a:pPr>
            <a:r>
              <a:rPr lang="en-AU" sz="2400" dirty="0"/>
              <a:t>Enhances blood flow to skeletal muscles (1200%) &amp; lungs</a:t>
            </a:r>
          </a:p>
          <a:p>
            <a:endParaRPr lang="en-AU" sz="1000" dirty="0"/>
          </a:p>
          <a:p>
            <a:pPr marL="285750" indent="-285750">
              <a:buFont typeface="Arial" panose="020B0604020202020204" pitchFamily="34" charset="0"/>
              <a:buChar char="•"/>
            </a:pPr>
            <a:r>
              <a:rPr lang="en-AU" sz="2400" dirty="0"/>
              <a:t>Dilates bronchioles (airways) of lungs allowing better oxygen exchange</a:t>
            </a:r>
          </a:p>
          <a:p>
            <a:endParaRPr lang="en-AU" sz="1000" dirty="0"/>
          </a:p>
          <a:p>
            <a:pPr marL="285750" indent="-285750">
              <a:buFont typeface="Arial" panose="020B0604020202020204" pitchFamily="34" charset="0"/>
              <a:buChar char="•"/>
            </a:pPr>
            <a:r>
              <a:rPr lang="en-AU" sz="2400" dirty="0"/>
              <a:t>Increases heart rate and contractility of heart cells</a:t>
            </a:r>
          </a:p>
          <a:p>
            <a:endParaRPr lang="en-AU" sz="1000" dirty="0"/>
          </a:p>
          <a:p>
            <a:pPr marL="285750" indent="-285750">
              <a:buFont typeface="Arial" panose="020B0604020202020204" pitchFamily="34" charset="0"/>
              <a:buChar char="•"/>
            </a:pPr>
            <a:r>
              <a:rPr lang="en-AU" sz="2400" dirty="0"/>
              <a:t>Dilates cardiac blood vessels</a:t>
            </a:r>
          </a:p>
          <a:p>
            <a:endParaRPr lang="en-AU" sz="1000" dirty="0"/>
          </a:p>
          <a:p>
            <a:pPr marL="285750" indent="-285750">
              <a:buFont typeface="Arial" panose="020B0604020202020204" pitchFamily="34" charset="0"/>
              <a:buChar char="•"/>
            </a:pPr>
            <a:r>
              <a:rPr lang="en-AU" sz="2400" dirty="0"/>
              <a:t>Dilates pupils</a:t>
            </a:r>
          </a:p>
          <a:p>
            <a:r>
              <a:rPr lang="en-AU" sz="1000" dirty="0"/>
              <a:t> </a:t>
            </a:r>
          </a:p>
          <a:p>
            <a:pPr marL="285750" indent="-285750">
              <a:buFont typeface="Arial" panose="020B0604020202020204" pitchFamily="34" charset="0"/>
              <a:buChar char="•"/>
            </a:pPr>
            <a:r>
              <a:rPr lang="en-AU" sz="2400" dirty="0"/>
              <a:t> Posturing in macropods</a:t>
            </a:r>
          </a:p>
        </p:txBody>
      </p:sp>
    </p:spTree>
    <p:extLst>
      <p:ext uri="{BB962C8B-B14F-4D97-AF65-F5344CB8AC3E}">
        <p14:creationId xmlns:p14="http://schemas.microsoft.com/office/powerpoint/2010/main" val="336030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02608"/>
            <a:ext cx="2343912" cy="2755392"/>
          </a:xfrm>
          <a:prstGeom prst="rect">
            <a:avLst/>
          </a:prstGeom>
        </p:spPr>
      </p:pic>
      <p:sp>
        <p:nvSpPr>
          <p:cNvPr id="5" name="TextBox 4"/>
          <p:cNvSpPr txBox="1"/>
          <p:nvPr/>
        </p:nvSpPr>
        <p:spPr>
          <a:xfrm>
            <a:off x="4472609" y="755374"/>
            <a:ext cx="4141304" cy="584775"/>
          </a:xfrm>
          <a:prstGeom prst="rect">
            <a:avLst/>
          </a:prstGeom>
          <a:noFill/>
          <a:ln>
            <a:solidFill>
              <a:schemeClr val="bg2"/>
            </a:solidFill>
          </a:ln>
        </p:spPr>
        <p:txBody>
          <a:bodyPr wrap="square" rtlCol="0">
            <a:spAutoFit/>
          </a:bodyPr>
          <a:lstStyle/>
          <a:p>
            <a:r>
              <a:rPr lang="en-AU" sz="3200" b="1" dirty="0">
                <a:solidFill>
                  <a:schemeClr val="accent1">
                    <a:lumMod val="50000"/>
                  </a:schemeClr>
                </a:solidFill>
                <a:latin typeface="Arial" panose="020B0604020202020204" pitchFamily="34" charset="0"/>
                <a:cs typeface="Arial" panose="020B0604020202020204" pitchFamily="34" charset="0"/>
              </a:rPr>
              <a:t>The Adrenalin Rush</a:t>
            </a:r>
          </a:p>
        </p:txBody>
      </p:sp>
      <p:sp>
        <p:nvSpPr>
          <p:cNvPr id="6" name="TextBox 5"/>
          <p:cNvSpPr txBox="1"/>
          <p:nvPr/>
        </p:nvSpPr>
        <p:spPr>
          <a:xfrm>
            <a:off x="2517913" y="1484243"/>
            <a:ext cx="9197009" cy="2708434"/>
          </a:xfrm>
          <a:prstGeom prst="rect">
            <a:avLst/>
          </a:prstGeom>
          <a:noFill/>
          <a:ln>
            <a:solidFill>
              <a:schemeClr val="bg2"/>
            </a:solidFill>
          </a:ln>
        </p:spPr>
        <p:txBody>
          <a:bodyPr wrap="square" rtlCol="0">
            <a:spAutoFit/>
          </a:bodyPr>
          <a:lstStyle/>
          <a:p>
            <a:r>
              <a:rPr lang="en-AU" sz="2400" dirty="0">
                <a:latin typeface="Arial" panose="020B0604020202020204" pitchFamily="34" charset="0"/>
                <a:cs typeface="Arial" panose="020B0604020202020204" pitchFamily="34" charset="0"/>
              </a:rPr>
              <a:t>Adrenalin contributes to the fight or flight response by:</a:t>
            </a:r>
          </a:p>
          <a:p>
            <a:endParaRPr lang="en-AU"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increasing blood flow to the muscles</a:t>
            </a:r>
          </a:p>
          <a:p>
            <a:endParaRPr lang="en-AU"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400" dirty="0">
                <a:latin typeface="Arial" panose="020B0604020202020204" pitchFamily="34" charset="0"/>
                <a:cs typeface="Arial" panose="020B0604020202020204" pitchFamily="34" charset="0"/>
              </a:rPr>
              <a:t>increasing output of the heart</a:t>
            </a:r>
          </a:p>
          <a:p>
            <a:r>
              <a:rPr lang="en-AU" sz="1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pupil dilation  </a:t>
            </a:r>
          </a:p>
          <a:p>
            <a:endParaRPr lang="en-AU"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increasing blood glucose</a:t>
            </a:r>
          </a:p>
          <a:p>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7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9C9C-0CA4-4DDA-89BB-4A8CB7471595}"/>
              </a:ext>
            </a:extLst>
          </p:cNvPr>
          <p:cNvSpPr>
            <a:spLocks noGrp="1"/>
          </p:cNvSpPr>
          <p:nvPr>
            <p:ph type="title"/>
          </p:nvPr>
        </p:nvSpPr>
        <p:spPr>
          <a:xfrm>
            <a:off x="677334" y="209550"/>
            <a:ext cx="8596668" cy="1320800"/>
          </a:xfrm>
        </p:spPr>
        <p:txBody>
          <a:bodyPr>
            <a:normAutofit/>
          </a:bodyPr>
          <a:lstStyle/>
          <a:p>
            <a:r>
              <a:rPr lang="en-AU" sz="4000" b="1" dirty="0"/>
              <a:t>			Cortisol Contribution</a:t>
            </a:r>
          </a:p>
        </p:txBody>
      </p:sp>
      <p:sp>
        <p:nvSpPr>
          <p:cNvPr id="3" name="Content Placeholder 2">
            <a:extLst>
              <a:ext uri="{FF2B5EF4-FFF2-40B4-BE49-F238E27FC236}">
                <a16:creationId xmlns:a16="http://schemas.microsoft.com/office/drawing/2014/main" id="{4B33DCB7-C2F3-4B6D-B8C9-8A8FDD8CA0FB}"/>
              </a:ext>
            </a:extLst>
          </p:cNvPr>
          <p:cNvSpPr>
            <a:spLocks noGrp="1"/>
          </p:cNvSpPr>
          <p:nvPr>
            <p:ph idx="1"/>
          </p:nvPr>
        </p:nvSpPr>
        <p:spPr>
          <a:xfrm>
            <a:off x="0" y="1022350"/>
            <a:ext cx="11944350" cy="5626100"/>
          </a:xfrm>
        </p:spPr>
        <p:txBody>
          <a:bodyPr>
            <a:normAutofit fontScale="92500" lnSpcReduction="10000"/>
          </a:bodyPr>
          <a:lstStyle/>
          <a:p>
            <a:pPr marL="0" indent="0">
              <a:buNone/>
            </a:pPr>
            <a:endParaRPr lang="en-AU" dirty="0"/>
          </a:p>
          <a:p>
            <a:pPr>
              <a:buFont typeface="Wingdings" panose="05000000000000000000" pitchFamily="2" charset="2"/>
              <a:buChar char="§"/>
            </a:pPr>
            <a:r>
              <a:rPr lang="en-AU" dirty="0"/>
              <a:t> </a:t>
            </a:r>
            <a:r>
              <a:rPr lang="en-AU" sz="3200" dirty="0"/>
              <a:t>Increasing blood pressure</a:t>
            </a:r>
          </a:p>
          <a:p>
            <a:pPr>
              <a:buFont typeface="Arial" panose="020B0604020202020204" pitchFamily="34" charset="0"/>
              <a:buChar char="•"/>
            </a:pPr>
            <a:r>
              <a:rPr lang="en-AU" sz="3200" dirty="0"/>
              <a:t>	Increasing</a:t>
            </a:r>
            <a:r>
              <a:rPr lang="en-AU" dirty="0"/>
              <a:t> </a:t>
            </a:r>
            <a:r>
              <a:rPr lang="en-AU" sz="3200" dirty="0"/>
              <a:t>blood glucose</a:t>
            </a:r>
          </a:p>
          <a:p>
            <a:pPr>
              <a:buFont typeface="Arial" panose="020B0604020202020204" pitchFamily="34" charset="0"/>
              <a:buChar char="•"/>
            </a:pPr>
            <a:r>
              <a:rPr lang="en-AU" sz="3200" dirty="0"/>
              <a:t> Heightened attention</a:t>
            </a:r>
          </a:p>
          <a:p>
            <a:pPr>
              <a:buFont typeface="Arial" panose="020B0604020202020204" pitchFamily="34" charset="0"/>
              <a:buChar char="•"/>
            </a:pPr>
            <a:r>
              <a:rPr lang="en-AU" sz="3200" dirty="0"/>
              <a:t>	Decreasing sensitivity to pain</a:t>
            </a:r>
          </a:p>
          <a:p>
            <a:pPr>
              <a:buFont typeface="Arial" panose="020B0604020202020204" pitchFamily="34" charset="0"/>
              <a:buChar char="•"/>
            </a:pPr>
            <a:endParaRPr lang="en-AU" sz="3200" dirty="0"/>
          </a:p>
          <a:p>
            <a:pPr>
              <a:buFont typeface="Arial" panose="020B0604020202020204" pitchFamily="34" charset="0"/>
              <a:buChar char="•"/>
            </a:pPr>
            <a:r>
              <a:rPr lang="en-AU" sz="3200" dirty="0"/>
              <a:t> As an analogy with respect to the fight or flight response, adrenalin puts the foot on the accelerator.  As the initial adrenalin surge subsides, cortisol keeps the accelerator on. When the threat passes, the parasympathetic nervous system ventral vagal branch acts like a brake and dampens the stress response.</a:t>
            </a:r>
          </a:p>
        </p:txBody>
      </p:sp>
    </p:spTree>
    <p:extLst>
      <p:ext uri="{BB962C8B-B14F-4D97-AF65-F5344CB8AC3E}">
        <p14:creationId xmlns:p14="http://schemas.microsoft.com/office/powerpoint/2010/main" val="4361905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1853</TotalTime>
  <Words>1889</Words>
  <Application>Microsoft Office PowerPoint</Application>
  <PresentationFormat>Widescreen</PresentationFormat>
  <Paragraphs>344</Paragraphs>
  <Slides>25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vt:lpstr>
      <vt:lpstr>Trebuchet MS</vt:lpstr>
      <vt:lpstr>Wingdings</vt:lpstr>
      <vt:lpstr>Wingdings 3</vt:lpstr>
      <vt:lpstr>Facet</vt:lpstr>
      <vt:lpstr>Stress in Macropods</vt:lpstr>
      <vt:lpstr>    Rosemary &amp; Rudi</vt:lpstr>
      <vt:lpstr>Stress in Macropods</vt:lpstr>
      <vt:lpstr>PowerPoint Presentation</vt:lpstr>
      <vt:lpstr>PowerPoint Presentation</vt:lpstr>
      <vt:lpstr>   Fight or Flight Response</vt:lpstr>
      <vt:lpstr>PowerPoint Presentation</vt:lpstr>
      <vt:lpstr>PowerPoint Presentation</vt:lpstr>
      <vt:lpstr>   Cortisol Contribution</vt:lpstr>
      <vt:lpstr>PowerPoint Presentation</vt:lpstr>
      <vt:lpstr>Cortisol case studies</vt:lpstr>
      <vt:lpstr>PowerPoint Presentation</vt:lpstr>
      <vt:lpstr>PowerPoint Presentation</vt:lpstr>
      <vt:lpstr>PowerPoint Presentation</vt:lpstr>
      <vt:lpstr>    Stress Syndrome 1</vt:lpstr>
      <vt:lpstr>  Stress Syndrome 1 - Weroona</vt:lpstr>
      <vt:lpstr>PowerPoint Presentation</vt:lpstr>
      <vt:lpstr>PowerPoint Presentation</vt:lpstr>
      <vt:lpstr>PowerPoint Presentation</vt:lpstr>
      <vt:lpstr>PowerPoint Presentation</vt:lpstr>
      <vt:lpstr>PowerPoint Presentation</vt:lpstr>
      <vt:lpstr>Treatment of stress syndrome 1 (Cont)</vt:lpstr>
      <vt:lpstr>Stress Syndrome 2 - Iggy</vt:lpstr>
      <vt:lpstr>     Stress Syndrome 3</vt:lpstr>
      <vt:lpstr>      State switching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Myopathy</dc:title>
  <dc:creator>steve garlick</dc:creator>
  <cp:lastModifiedBy>Rosemary</cp:lastModifiedBy>
  <cp:revision>73</cp:revision>
  <dcterms:created xsi:type="dcterms:W3CDTF">2019-10-17T02:54:43Z</dcterms:created>
  <dcterms:modified xsi:type="dcterms:W3CDTF">2022-07-30T20:43:10Z</dcterms:modified>
</cp:coreProperties>
</file>