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0" r:id="rId10"/>
    <p:sldId id="263" r:id="rId11"/>
    <p:sldId id="264" r:id="rId12"/>
    <p:sldId id="269" r:id="rId13"/>
    <p:sldId id="274" r:id="rId14"/>
    <p:sldId id="279" r:id="rId15"/>
    <p:sldId id="27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57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08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059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705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05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37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07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5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6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1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2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19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73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42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89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28ED-D053-4828-B463-96C489584594}" type="datetimeFigureOut">
              <a:rPr lang="en-AU" smtClean="0"/>
              <a:t>31/07/2022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/>
            <a:r>
              <a:rPr lang="en-AU" sz="5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Failure in Macropods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80690E7-CE6F-438D-BCA9-946EEADB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endParaRPr lang="en-AU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8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							Pino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9789" y="3068960"/>
            <a:ext cx="2456901" cy="20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42919"/>
              </p:ext>
            </p:extLst>
          </p:nvPr>
        </p:nvGraphicFramePr>
        <p:xfrm>
          <a:off x="251520" y="3885942"/>
          <a:ext cx="5630951" cy="2835696"/>
        </p:xfrm>
        <a:graphic>
          <a:graphicData uri="http://schemas.openxmlformats.org/drawingml/2006/table">
            <a:tbl>
              <a:tblPr firstRow="1" firstCol="1" bandRow="1"/>
              <a:tblGrid>
                <a:gridCol w="145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Parameter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Result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10/ 08/ 09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Result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05/ 09/ 09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Std</a:t>
                      </a: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Value*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Urea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Creatinine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Potassium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Hb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38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330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5.8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520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8.6 </a:t>
                      </a: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mmol</a:t>
                      </a: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133 </a:t>
                      </a: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umol</a:t>
                      </a: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4.2 mmol/L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78" y="908720"/>
            <a:ext cx="8820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Came from another carer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Found after release unwell with fox attack injuries to the head. No intensive fluid treatment was given for exertional rhabdomyolysis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Consecutive blood test results indicated progression in her renal failure.</a:t>
            </a:r>
          </a:p>
        </p:txBody>
      </p:sp>
    </p:spTree>
    <p:extLst>
      <p:ext uri="{BB962C8B-B14F-4D97-AF65-F5344CB8AC3E}">
        <p14:creationId xmlns:p14="http://schemas.microsoft.com/office/powerpoint/2010/main" val="365317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 Ned, Bob, Lenny, </a:t>
            </a:r>
            <a:r>
              <a:rPr lang="en-A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Tulley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, Flynn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3421" y="1268760"/>
            <a:ext cx="88569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About 18 years ago four released kangaroos died from what appeared to be renal failure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was unwell for a long period. He lost weight, fur was unkempt and became very dark. He was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euthanased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had similar symptoms and had a cardiac arrest in the veterinary surgery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Lenny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showed lethargy, weight loss, ‘aeroplane’ ears. Blood tests showed renal failure.</a:t>
            </a:r>
          </a:p>
        </p:txBody>
      </p:sp>
    </p:spTree>
    <p:extLst>
      <p:ext uri="{BB962C8B-B14F-4D97-AF65-F5344CB8AC3E}">
        <p14:creationId xmlns:p14="http://schemas.microsoft.com/office/powerpoint/2010/main" val="80842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1437"/>
            <a:ext cx="6347713" cy="1320800"/>
          </a:xfrm>
        </p:spPr>
        <p:txBody>
          <a:bodyPr>
            <a:normAutofit/>
          </a:bodyPr>
          <a:lstStyle/>
          <a:p>
            <a:r>
              <a:rPr lang="en-AU" b="1" dirty="0"/>
              <a:t> Ned, Bob, Lenny, </a:t>
            </a:r>
            <a:r>
              <a:rPr lang="en-AU" b="1" dirty="0" err="1"/>
              <a:t>Tulley</a:t>
            </a:r>
            <a:r>
              <a:rPr lang="en-AU" b="1" dirty="0"/>
              <a:t>, Flynn (</a:t>
            </a:r>
            <a:r>
              <a:rPr lang="en-AU" b="1" dirty="0" err="1"/>
              <a:t>Cont</a:t>
            </a:r>
            <a:r>
              <a:rPr lang="en-AU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Tulley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- weight loss, lethargy.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Euthanased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after having a seizure. Post-mortem histopathology indicated chronic kidney disease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Flynn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– weight loss, lethargy. Treated with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Imidocarb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(recommended treatment for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Babesia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). Flynn made a full recovery.</a:t>
            </a:r>
          </a:p>
        </p:txBody>
      </p:sp>
    </p:spTree>
    <p:extLst>
      <p:ext uri="{BB962C8B-B14F-4D97-AF65-F5344CB8AC3E}">
        <p14:creationId xmlns:p14="http://schemas.microsoft.com/office/powerpoint/2010/main" val="1372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35086"/>
            <a:ext cx="4181475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369901"/>
            <a:ext cx="413385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46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Ned &amp; Billy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5064" y="2160588"/>
            <a:ext cx="4437485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2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AU" dirty="0"/>
              <a:t>Flynn &amp; </a:t>
            </a:r>
            <a:r>
              <a:rPr lang="en-AU" dirty="0" err="1"/>
              <a:t>Tulley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5122" name="Picture 2" descr="\\actdgp-sbs\redirectedfolders\GPADS7\My Documents\My Pictures\2014-05-22 001\214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96855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3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Babesia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28992" cy="4525963"/>
          </a:xfrm>
        </p:spPr>
        <p:txBody>
          <a:bodyPr>
            <a:normAutofit lnSpcReduction="10000"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Has been identified in kangaroos on the east coast of Australia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Babesia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can cause renal failure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First case of Babesiosis in a human reported in 2012 in a patient from the south coast at The Canberra Hospital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Ticks are known vectors but are not common in Canberra/ Southern Tablelands area</a:t>
            </a:r>
          </a:p>
          <a:p>
            <a:pPr marL="0" indent="0">
              <a:buNone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Crystalluria</a:t>
            </a:r>
            <a:endParaRPr lang="en-A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Macropod joeys need to be well hydrated otherwise they are at risk of developing crystals in the urine which can cause acute urine retention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 consequence can be acute renal failure and possible irreversible damage to the kidneys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Crystal nephropathy could cause chronic renal failure in kangaroos.</a:t>
            </a:r>
          </a:p>
        </p:txBody>
      </p:sp>
    </p:spTree>
    <p:extLst>
      <p:ext uri="{BB962C8B-B14F-4D97-AF65-F5344CB8AC3E}">
        <p14:creationId xmlns:p14="http://schemas.microsoft.com/office/powerpoint/2010/main" val="208185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Exertional Rhabdomyolysis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2" cy="4525963"/>
          </a:xfrm>
        </p:spPr>
        <p:txBody>
          <a:bodyPr/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An important and common problem in macropods and is often unrecognised initially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It is important if exertional rhabdomyolysis is suspected to give intensive fluid treatment. Any macropod subject to a stressful event should have a urine analysis done to check for myoglobin.  The myoglobin causes a positive haemolysed red blood result on the dipstick</a:t>
            </a:r>
          </a:p>
        </p:txBody>
      </p:sp>
    </p:spTree>
    <p:extLst>
      <p:ext uri="{BB962C8B-B14F-4D97-AF65-F5344CB8AC3E}">
        <p14:creationId xmlns:p14="http://schemas.microsoft.com/office/powerpoint/2010/main" val="305641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748464" cy="5472608"/>
          </a:xfrm>
        </p:spPr>
        <p:txBody>
          <a:bodyPr>
            <a:normAutofit fontScale="92500" lnSpcReduction="10000"/>
          </a:bodyPr>
          <a:lstStyle/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Important to recognise that acute renal failure can occur in certain situations such as severe dehydration and </a:t>
            </a:r>
            <a:r>
              <a:rPr lang="en-AU" sz="2600" dirty="0" err="1">
                <a:latin typeface="Arial" panose="020B0604020202020204" pitchFamily="34" charset="0"/>
                <a:cs typeface="Arial" panose="020B0604020202020204" pitchFamily="34" charset="0"/>
              </a:rPr>
              <a:t>crystalluria</a:t>
            </a: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 so appropriate treatment can be given early</a:t>
            </a:r>
          </a:p>
          <a:p>
            <a:pPr marL="0" indent="0">
              <a:buNone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Consider renal failure in macropod joeys with failure to thrive and bag wetting and in larger macropod with lethargy, weight loss and increased water consumption</a:t>
            </a:r>
          </a:p>
          <a:p>
            <a:pPr marL="0" indent="0">
              <a:buNone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Any macropod with exertional rhabdomyolysis needs intensive fluid therapy to prevent the toxic effect of myoglobin on the kidneys and consequent chronic renal failure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Knowledge about renal failure in macropods is limited and mostly anecdotal.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Renal failure - when the kidneys cannot perform their normal functions, viz: excreting waste (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urea and creatinine), balancing electrolyte levels (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sodium and potassium), controlling body fluid, blood pressure, acid balance, red blood cell and vitamin D production </a:t>
            </a:r>
          </a:p>
          <a:p>
            <a:pPr marL="0" indent="0">
              <a:buNone/>
            </a:pPr>
            <a:endParaRPr lang="en-AU" sz="1000" dirty="0"/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Renal failure can be acute (often reversible) or chronic.</a:t>
            </a:r>
          </a:p>
        </p:txBody>
      </p:sp>
    </p:spTree>
    <p:extLst>
      <p:ext uri="{BB962C8B-B14F-4D97-AF65-F5344CB8AC3E}">
        <p14:creationId xmlns:p14="http://schemas.microsoft.com/office/powerpoint/2010/main" val="98167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Causes of acute renal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Can include:</a:t>
            </a:r>
          </a:p>
          <a:p>
            <a:pPr marL="0" indent="0">
              <a:buNone/>
            </a:pPr>
            <a:endParaRPr lang="en-AU" sz="1000" dirty="0"/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Dehydration </a:t>
            </a: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Prolonged strenuous exertion on a hot day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Hypovolemia </a:t>
            </a: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haemorrhage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Rhabdomyolysis </a:t>
            </a: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exertional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Medication </a:t>
            </a: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NSAIDS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Crystalluria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blocks urine output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457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Chronic renal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Cause often not obvious 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Usually irreversible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May result from:  Rhabdomyolysis, Crystal nephropathy, Babesia.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6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Acute renal failure – macropod passes little (highly concentrated) or no urine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Chronic renal failure – poor weight gain, lethargy, polydipsia, polyuria (often wet bags).</a:t>
            </a:r>
          </a:p>
        </p:txBody>
      </p:sp>
    </p:spTree>
    <p:extLst>
      <p:ext uri="{BB962C8B-B14F-4D97-AF65-F5344CB8AC3E}">
        <p14:creationId xmlns:p14="http://schemas.microsoft.com/office/powerpoint/2010/main" val="184950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Level of waste products increase in blood (urea, creatinine)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Anorexia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Lethargy</a:t>
            </a:r>
          </a:p>
          <a:p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Hyperkalemia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Metabolic acidosis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20572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452596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Urine analysis</a:t>
            </a:r>
          </a:p>
          <a:p>
            <a:pPr marL="0" indent="0">
              <a:buNone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Low specific gravity (dilute urine) combined with high urea on blood test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Presence of protein and red blood cells in urine. Kidneys start to leak protein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Confirm with blood test for </a:t>
            </a:r>
          </a:p>
          <a:p>
            <a:pPr marL="0" indent="0">
              <a:buNone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   urea, creatinine.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633107"/>
            <a:ext cx="3707904" cy="322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8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347713" cy="792448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				Rudi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7944" y="3063443"/>
            <a:ext cx="3895682" cy="30543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485" y="2943875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Very unwell for a number of weeks after incident.  Appeared depressed, lethargic with poor appetite and weight loss ? Renal failure? Dorsal Vagal ‘shutdown’.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4" y="908720"/>
            <a:ext cx="85979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Chased by dogs on hot day</a:t>
            </a:r>
          </a:p>
          <a:p>
            <a:endParaRPr lang="en-A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Not given intensive fluid therapy for exertional rhabdomyolysis and to treat dehydration and prevent chronic renal failure caused by myoglobin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4917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							India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293" y="4091233"/>
            <a:ext cx="2580019" cy="22155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43316"/>
              </p:ext>
            </p:extLst>
          </p:nvPr>
        </p:nvGraphicFramePr>
        <p:xfrm>
          <a:off x="4139953" y="1340768"/>
          <a:ext cx="4975742" cy="2520450"/>
        </p:xfrm>
        <a:graphic>
          <a:graphicData uri="http://schemas.openxmlformats.org/drawingml/2006/table">
            <a:tbl>
              <a:tblPr firstRow="1" firstCol="1" bandRow="1"/>
              <a:tblGrid>
                <a:gridCol w="174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Result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Std</a:t>
                      </a: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value*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Urea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Creatinine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Potassium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1425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8.6 </a:t>
                      </a:r>
                      <a:r>
                        <a:rPr lang="en-AU" sz="2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133 </a:t>
                      </a:r>
                      <a:r>
                        <a:rPr lang="en-AU" sz="2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umol</a:t>
                      </a: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4.2 </a:t>
                      </a:r>
                      <a:r>
                        <a:rPr lang="en-AU" sz="2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1556792"/>
            <a:ext cx="41044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Sustained an eye injury in release enclosure during a severe storm which brought down a pine tree. </a:t>
            </a:r>
          </a:p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Treated with gentamicin for eye injury but not given   fluids to treat the exertional rhabdomyolysis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Developed renal failure. Note elevated urea, creatinine and potassium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176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825</Words>
  <Application>Microsoft Office PowerPoint</Application>
  <PresentationFormat>On-screen Show (4:3)</PresentationFormat>
  <Paragraphs>610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Renal Failure in Macropods </vt:lpstr>
      <vt:lpstr>Definition</vt:lpstr>
      <vt:lpstr>Causes of acute renal failure</vt:lpstr>
      <vt:lpstr>Chronic renal failure</vt:lpstr>
      <vt:lpstr>Symptoms</vt:lpstr>
      <vt:lpstr>Consequences</vt:lpstr>
      <vt:lpstr>Diagnosis</vt:lpstr>
      <vt:lpstr>      Rudi</vt:lpstr>
      <vt:lpstr>       India</vt:lpstr>
      <vt:lpstr>       Pino</vt:lpstr>
      <vt:lpstr> Ned, Bob, Lenny, Tulley, Flynn </vt:lpstr>
      <vt:lpstr> Ned, Bob, Lenny, Tulley, Flynn (Cont)</vt:lpstr>
      <vt:lpstr>Ned</vt:lpstr>
      <vt:lpstr>Ned &amp; Billy</vt:lpstr>
      <vt:lpstr>Flynn &amp; Tulley</vt:lpstr>
      <vt:lpstr>Babesia</vt:lpstr>
      <vt:lpstr>Crystalluria</vt:lpstr>
      <vt:lpstr>Exertional Rhabdomyolysis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Failure in Eastern Grey Kangaroos</dc:title>
  <dc:creator>steve garlick</dc:creator>
  <cp:lastModifiedBy>Rosemary</cp:lastModifiedBy>
  <cp:revision>6</cp:revision>
  <dcterms:created xsi:type="dcterms:W3CDTF">2019-10-19T13:57:44Z</dcterms:created>
  <dcterms:modified xsi:type="dcterms:W3CDTF">2022-07-30T20:58:05Z</dcterms:modified>
</cp:coreProperties>
</file>