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59" r:id="rId9"/>
    <p:sldId id="260" r:id="rId10"/>
    <p:sldId id="263" r:id="rId11"/>
    <p:sldId id="264" r:id="rId12"/>
    <p:sldId id="269" r:id="rId13"/>
    <p:sldId id="274" r:id="rId14"/>
    <p:sldId id="279" r:id="rId15"/>
    <p:sldId id="278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88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557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108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0595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7057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9057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3379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077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259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96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1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52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19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73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42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28ED-D053-4828-B463-96C48958459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089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428ED-D053-4828-B463-96C48958459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C397A4-BD2E-4BAF-8C3E-371F35EF6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9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6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81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73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05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215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6715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215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4352" y="1020871"/>
            <a:ext cx="5220569" cy="2849671"/>
          </a:xfrm>
        </p:spPr>
        <p:txBody>
          <a:bodyPr>
            <a:normAutofit/>
          </a:bodyPr>
          <a:lstStyle/>
          <a:p>
            <a:pPr algn="l"/>
            <a:r>
              <a:rPr lang="en-AU" sz="5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Failure in </a:t>
            </a:r>
            <a:r>
              <a:rPr lang="en-AU" sz="5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 Grey Kangaroos </a:t>
            </a:r>
            <a:endParaRPr lang="en-AU" sz="5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80690E7-CE6F-438D-BCA9-946EEADB2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078" y="3962088"/>
            <a:ext cx="4584057" cy="1186108"/>
          </a:xfrm>
        </p:spPr>
        <p:txBody>
          <a:bodyPr>
            <a:normAutofit/>
          </a:bodyPr>
          <a:lstStyle/>
          <a:p>
            <a:pPr algn="l"/>
            <a:endParaRPr lang="en-AU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19339" y="3294792"/>
            <a:ext cx="220660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84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							Pino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39789" y="3068960"/>
            <a:ext cx="2456901" cy="205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582145"/>
              </p:ext>
            </p:extLst>
          </p:nvPr>
        </p:nvGraphicFramePr>
        <p:xfrm>
          <a:off x="251520" y="3885942"/>
          <a:ext cx="5630951" cy="2972058"/>
        </p:xfrm>
        <a:graphic>
          <a:graphicData uri="http://schemas.openxmlformats.org/drawingml/2006/table">
            <a:tbl>
              <a:tblPr firstRow="1" firstCol="1" bandRow="1"/>
              <a:tblGrid>
                <a:gridCol w="1454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Parameter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Result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10/ 08/ 09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Result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05/ 09/ 09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Std</a:t>
                      </a: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Value*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Urea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Creatinine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Potassium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CK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Hb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38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330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5.8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1223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99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56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520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4.9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8815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79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8.6 </a:t>
                      </a:r>
                      <a:r>
                        <a:rPr lang="en-AU" sz="20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mmol</a:t>
                      </a: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/L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133 </a:t>
                      </a:r>
                      <a:r>
                        <a:rPr lang="en-AU" sz="20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umol</a:t>
                      </a: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/L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4.2 </a:t>
                      </a:r>
                      <a:r>
                        <a:rPr lang="en-AU" sz="20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mmol</a:t>
                      </a: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/L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747 U/L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154 g/L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78" y="908720"/>
            <a:ext cx="88204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Came from another carer</a:t>
            </a:r>
          </a:p>
          <a:p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Found after release unwell with fox attack injuries to the 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Consecutive blood test results indicated progression in her renal failure.</a:t>
            </a:r>
          </a:p>
        </p:txBody>
      </p:sp>
    </p:spTree>
    <p:extLst>
      <p:ext uri="{BB962C8B-B14F-4D97-AF65-F5344CB8AC3E}">
        <p14:creationId xmlns:p14="http://schemas.microsoft.com/office/powerpoint/2010/main" val="365317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1143000"/>
          </a:xfrm>
        </p:spPr>
        <p:txBody>
          <a:bodyPr>
            <a:noAutofit/>
          </a:bodyPr>
          <a:lstStyle/>
          <a:p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 Ned, Bob, Lenny, </a:t>
            </a:r>
            <a:r>
              <a:rPr lang="en-A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Tulley</a:t>
            </a:r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, Flynn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3421" y="1268760"/>
            <a:ext cx="885698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Fifteen years ago four released kangaroos died from what appeared to be renal failure</a:t>
            </a:r>
          </a:p>
          <a:p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Ned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was unwell for a long period. He lost weight, fur was unkempt and became very dark. He was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euthanased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had similar symptoms and had a cardiac arrest in the veterinary surgery</a:t>
            </a:r>
          </a:p>
          <a:p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Lenny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showed lethargy, weight loss, ‘aeroplane’ ears. VBA showed renal failure.</a:t>
            </a:r>
          </a:p>
        </p:txBody>
      </p:sp>
    </p:spTree>
    <p:extLst>
      <p:ext uri="{BB962C8B-B14F-4D97-AF65-F5344CB8AC3E}">
        <p14:creationId xmlns:p14="http://schemas.microsoft.com/office/powerpoint/2010/main" val="80842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1437"/>
            <a:ext cx="6347713" cy="1320800"/>
          </a:xfrm>
        </p:spPr>
        <p:txBody>
          <a:bodyPr>
            <a:normAutofit/>
          </a:bodyPr>
          <a:lstStyle/>
          <a:p>
            <a:r>
              <a:rPr lang="en-AU" b="1" dirty="0"/>
              <a:t> Ned, Bob, Lenny, </a:t>
            </a:r>
            <a:r>
              <a:rPr lang="en-AU" b="1" dirty="0" err="1"/>
              <a:t>Tulley</a:t>
            </a:r>
            <a:r>
              <a:rPr lang="en-AU" b="1" dirty="0"/>
              <a:t>, Flynn (</a:t>
            </a:r>
            <a:r>
              <a:rPr lang="en-AU" b="1" dirty="0" err="1"/>
              <a:t>Cont</a:t>
            </a:r>
            <a:r>
              <a:rPr lang="en-AU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Tulley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- weight loss, lethargy.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Euthanased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after having a seizure. Post-mortem histopathology indicated chronic kidney disease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Flynn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– weight loss, lethargy. Treated with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Imidocarb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(recommended treatment for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Babesia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). Flynn made a full recovery.</a:t>
            </a:r>
          </a:p>
        </p:txBody>
      </p:sp>
    </p:spTree>
    <p:extLst>
      <p:ext uri="{BB962C8B-B14F-4D97-AF65-F5344CB8AC3E}">
        <p14:creationId xmlns:p14="http://schemas.microsoft.com/office/powerpoint/2010/main" val="13722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Ned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335086"/>
            <a:ext cx="4181475" cy="55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369901"/>
            <a:ext cx="4133850" cy="537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467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Ned &amp; Billy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65064" y="2160588"/>
            <a:ext cx="4437485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929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AU" dirty="0"/>
              <a:t>Flynn &amp; </a:t>
            </a:r>
            <a:r>
              <a:rPr lang="en-AU" dirty="0" err="1"/>
              <a:t>Tulley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pic>
        <p:nvPicPr>
          <p:cNvPr id="5122" name="Picture 2" descr="\\actdgp-sbs\redirectedfolders\GPADS7\My Documents\My Pictures\2014-05-22 001\2142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968552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33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/>
          <a:lstStyle/>
          <a:p>
            <a:r>
              <a:rPr lang="en-AU" b="1" dirty="0" err="1">
                <a:latin typeface="Arial" panose="020B0604020202020204" pitchFamily="34" charset="0"/>
                <a:cs typeface="Arial" panose="020B0604020202020204" pitchFamily="34" charset="0"/>
              </a:rPr>
              <a:t>Babesia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928992" cy="4525963"/>
          </a:xfrm>
        </p:spPr>
        <p:txBody>
          <a:bodyPr>
            <a:normAutofit fontScale="92500" lnSpcReduction="10000"/>
          </a:bodyPr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Has been identified in EG kangaroos on east coast of Australia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Babesia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can cause renal failure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First case of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Babesiosis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in a human reported in 2012 in a patient at The Canberra Hospital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Ticks are known vectors but are not common in Canberra/ Southern Tablelands area</a:t>
            </a:r>
          </a:p>
          <a:p>
            <a:pPr marL="0" indent="0">
              <a:buNone/>
            </a:pP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The kangaroo flat fly is a possible vector.</a:t>
            </a:r>
          </a:p>
        </p:txBody>
      </p:sp>
    </p:spTree>
    <p:extLst>
      <p:ext uri="{BB962C8B-B14F-4D97-AF65-F5344CB8AC3E}">
        <p14:creationId xmlns:p14="http://schemas.microsoft.com/office/powerpoint/2010/main" val="35908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>
            <a:normAutofit/>
          </a:bodyPr>
          <a:lstStyle/>
          <a:p>
            <a:r>
              <a:rPr lang="en-A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Crystalluria</a:t>
            </a:r>
            <a:endParaRPr lang="en-A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Macropod joeys need to be well hydrated otherwise they are at risk of developing crystals in the urine which can cause acute urine retention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A consequence can be acute renal failure and possible irreversible damage to the kidneys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Crystal nephropathy could cause chronic renal failure in EG.</a:t>
            </a:r>
          </a:p>
        </p:txBody>
      </p:sp>
    </p:spTree>
    <p:extLst>
      <p:ext uri="{BB962C8B-B14F-4D97-AF65-F5344CB8AC3E}">
        <p14:creationId xmlns:p14="http://schemas.microsoft.com/office/powerpoint/2010/main" val="2081853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Myopathy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568952" cy="4525963"/>
          </a:xfrm>
        </p:spPr>
        <p:txBody>
          <a:bodyPr/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An important and common problem in EG and is often unrecognised initially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Is important if myopathy is suspected to treat aggressively with fluids. Any macropod subject to a stressful event should have a urine analysis done.</a:t>
            </a:r>
          </a:p>
        </p:txBody>
      </p:sp>
    </p:spTree>
    <p:extLst>
      <p:ext uri="{BB962C8B-B14F-4D97-AF65-F5344CB8AC3E}">
        <p14:creationId xmlns:p14="http://schemas.microsoft.com/office/powerpoint/2010/main" val="3056419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748464" cy="5472608"/>
          </a:xfrm>
        </p:spPr>
        <p:txBody>
          <a:bodyPr>
            <a:normAutofit lnSpcReduction="10000"/>
          </a:bodyPr>
          <a:lstStyle/>
          <a:p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Important to recognise that acute renal failure can occur in certain situations such as severe dehydration and </a:t>
            </a:r>
            <a:r>
              <a:rPr lang="en-AU" sz="2600" dirty="0" err="1">
                <a:latin typeface="Arial" panose="020B0604020202020204" pitchFamily="34" charset="0"/>
                <a:cs typeface="Arial" panose="020B0604020202020204" pitchFamily="34" charset="0"/>
              </a:rPr>
              <a:t>crystalluria</a:t>
            </a:r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 so appropriate treatment can be given early</a:t>
            </a:r>
          </a:p>
          <a:p>
            <a:pPr marL="0" indent="0">
              <a:buNone/>
            </a:pP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Consider renal failure in EG joeys with failure to thrive and bag wetting and in larger EG with lethargy, weight loss and increased water consumption</a:t>
            </a:r>
          </a:p>
          <a:p>
            <a:pPr marL="0" indent="0">
              <a:buNone/>
            </a:pP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Any EG with myopathy needs intensive fluid therapy to prevent the toxic effect of myoglobin on the kidneys and consequent renal failure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600">
                <a:latin typeface="Arial" panose="020B0604020202020204" pitchFamily="34" charset="0"/>
                <a:cs typeface="Arial" panose="020B0604020202020204" pitchFamily="34" charset="0"/>
              </a:rPr>
              <a:t>Knowledge </a:t>
            </a:r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about renal failure in EG is limited and mostly anecdotal.</a:t>
            </a:r>
          </a:p>
          <a:p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>
            <a:normAutofit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Renal failure - when the kidneys cannot perform their normal functions,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viz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: excreting waste (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urea and creatinine), balancing electrolyte levels (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sodium and potassium), controlling body fluid, blood pressure, acid balance, and red blood cell production </a:t>
            </a:r>
          </a:p>
          <a:p>
            <a:pPr marL="0" indent="0">
              <a:buNone/>
            </a:pPr>
            <a:endParaRPr lang="en-AU" sz="1000" dirty="0"/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Renal failure can be acute (often reversible) or chronic.</a:t>
            </a:r>
          </a:p>
        </p:txBody>
      </p:sp>
    </p:spTree>
    <p:extLst>
      <p:ext uri="{BB962C8B-B14F-4D97-AF65-F5344CB8AC3E}">
        <p14:creationId xmlns:p14="http://schemas.microsoft.com/office/powerpoint/2010/main" val="98167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Causes of acute renal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Can include:</a:t>
            </a:r>
          </a:p>
          <a:p>
            <a:pPr marL="0" indent="0">
              <a:buNone/>
            </a:pPr>
            <a:endParaRPr lang="en-AU" sz="1000" dirty="0"/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Dehydration</a:t>
            </a: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Hypovolemia</a:t>
            </a: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Rhabdomyolysis</a:t>
            </a: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Severe infection</a:t>
            </a: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Crystalluria.</a:t>
            </a:r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457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Chronic renal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Cause often not obvious 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Usually irreversible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May result from:  Rhabdomyolysis, Crystal nephropathy, Babesia.</a:t>
            </a:r>
          </a:p>
          <a:p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6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Acute renal failure – macropod passes little (highly concentrated) or no urine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Chronic renal failure – poor weight gain, lethargy, polydipsia, polyuria (often wet bags).</a:t>
            </a:r>
          </a:p>
        </p:txBody>
      </p:sp>
    </p:spTree>
    <p:extLst>
      <p:ext uri="{BB962C8B-B14F-4D97-AF65-F5344CB8AC3E}">
        <p14:creationId xmlns:p14="http://schemas.microsoft.com/office/powerpoint/2010/main" val="184950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Autofit/>
          </a:bodyPr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Level of waste products increase in blood (urea, creatinine)</a:t>
            </a: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Anorexia</a:t>
            </a: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Lethargy</a:t>
            </a:r>
          </a:p>
          <a:p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Hyperkalemia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Metabolic acidosis</a:t>
            </a: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Heart failure.</a:t>
            </a:r>
          </a:p>
        </p:txBody>
      </p:sp>
    </p:spTree>
    <p:extLst>
      <p:ext uri="{BB962C8B-B14F-4D97-AF65-F5344CB8AC3E}">
        <p14:creationId xmlns:p14="http://schemas.microsoft.com/office/powerpoint/2010/main" val="320572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4525963"/>
          </a:xfrm>
        </p:spPr>
        <p:txBody>
          <a:bodyPr>
            <a:normAutofit lnSpcReduction="10000"/>
          </a:bodyPr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Urine analysis</a:t>
            </a:r>
          </a:p>
          <a:p>
            <a:pPr marL="0" indent="0">
              <a:buNone/>
            </a:pP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Low specific gravity (dilute urine)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Presence of protein and red blood cells</a:t>
            </a:r>
          </a:p>
          <a:p>
            <a:pPr marL="0" indent="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Confirm with blood test for </a:t>
            </a:r>
          </a:p>
          <a:p>
            <a:pPr marL="0" indent="0">
              <a:buNone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   urea, creatinine and creatine </a:t>
            </a:r>
          </a:p>
          <a:p>
            <a:pPr marL="0" indent="0">
              <a:buNone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   kinase (indicator of </a:t>
            </a:r>
          </a:p>
          <a:p>
            <a:pPr marL="0" indent="0">
              <a:buNone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myonecrosis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3851920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89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						Rudi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67944" y="3063443"/>
            <a:ext cx="3895682" cy="30543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485" y="3356992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Very unwell for a number of weeks after incident most likely due to renal failure and was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euthanased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65" y="1863115"/>
            <a:ext cx="8208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Chased by dogs on hot day</a:t>
            </a:r>
          </a:p>
          <a:p>
            <a:endParaRPr lang="en-AU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Not treated aggressively for myopathy or to prevent renal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94917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4122"/>
          </a:xfrm>
        </p:spPr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							India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00293" y="4091233"/>
            <a:ext cx="2580019" cy="2215500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77002"/>
              </p:ext>
            </p:extLst>
          </p:nvPr>
        </p:nvGraphicFramePr>
        <p:xfrm>
          <a:off x="4139953" y="1340768"/>
          <a:ext cx="4975742" cy="2520450"/>
        </p:xfrm>
        <a:graphic>
          <a:graphicData uri="http://schemas.openxmlformats.org/drawingml/2006/table">
            <a:tbl>
              <a:tblPr firstRow="1" firstCol="1" bandRow="1"/>
              <a:tblGrid>
                <a:gridCol w="1746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4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Parameter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Result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Std</a:t>
                      </a: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value*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0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Urea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Creatinine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Potassium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CK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1425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7.3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13399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8.6 </a:t>
                      </a:r>
                      <a:r>
                        <a:rPr lang="en-AU" sz="24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mmol</a:t>
                      </a: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/L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133 </a:t>
                      </a:r>
                      <a:r>
                        <a:rPr lang="en-AU" sz="24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umol</a:t>
                      </a: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/L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4.2 </a:t>
                      </a:r>
                      <a:r>
                        <a:rPr lang="en-AU" sz="24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mmol</a:t>
                      </a: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/L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747 U/L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504" y="1556792"/>
            <a:ext cx="410445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Eye injury in release enclosure</a:t>
            </a:r>
          </a:p>
          <a:p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Treated with gentamicin for injury but not treated aggressively for myopathy</a:t>
            </a:r>
          </a:p>
          <a:p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Developed renal failure. Note elevated urea, creatinine and potassium</a:t>
            </a:r>
          </a:p>
          <a:p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Note elevated CK indicative of </a:t>
            </a:r>
            <a:r>
              <a:rPr lang="en-AU" sz="2400" dirty="0" err="1">
                <a:latin typeface="Arial" panose="020B0604020202020204" pitchFamily="34" charset="0"/>
                <a:cs typeface="Arial" panose="020B0604020202020204" pitchFamily="34" charset="0"/>
              </a:rPr>
              <a:t>myonecrosis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176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761</Words>
  <Application>Microsoft Office PowerPoint</Application>
  <PresentationFormat>On-screen Show (4:3)</PresentationFormat>
  <Paragraphs>623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Facet</vt:lpstr>
      <vt:lpstr>Renal Failure in Eastern Grey Kangaroos </vt:lpstr>
      <vt:lpstr>Definition</vt:lpstr>
      <vt:lpstr>Causes of acute renal failure</vt:lpstr>
      <vt:lpstr>Chronic renal failure</vt:lpstr>
      <vt:lpstr>Symptoms</vt:lpstr>
      <vt:lpstr>Consequences</vt:lpstr>
      <vt:lpstr>Diagnosis</vt:lpstr>
      <vt:lpstr>      Rudi</vt:lpstr>
      <vt:lpstr>       India</vt:lpstr>
      <vt:lpstr>       Pino</vt:lpstr>
      <vt:lpstr> Ned, Bob, Lenny, Tulley, Flynn </vt:lpstr>
      <vt:lpstr> Ned, Bob, Lenny, Tulley, Flynn (Cont)</vt:lpstr>
      <vt:lpstr>Ned</vt:lpstr>
      <vt:lpstr>Ned &amp; Billy</vt:lpstr>
      <vt:lpstr>Flynn &amp; Tulley</vt:lpstr>
      <vt:lpstr>Babesia</vt:lpstr>
      <vt:lpstr>Crystalluria</vt:lpstr>
      <vt:lpstr>Myopathy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Failure in Eastern Grey Kangaroos</dc:title>
  <dc:creator>steve garlick</dc:creator>
  <cp:lastModifiedBy>Rosemary Austen</cp:lastModifiedBy>
  <cp:revision>4</cp:revision>
  <dcterms:created xsi:type="dcterms:W3CDTF">2019-10-19T13:57:44Z</dcterms:created>
  <dcterms:modified xsi:type="dcterms:W3CDTF">2020-07-19T08:19:56Z</dcterms:modified>
</cp:coreProperties>
</file>